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35"/>
  </p:notesMasterIdLst>
  <p:handoutMasterIdLst>
    <p:handoutMasterId r:id="rId36"/>
  </p:handoutMasterIdLst>
  <p:sldIdLst>
    <p:sldId id="275" r:id="rId2"/>
    <p:sldId id="276" r:id="rId3"/>
    <p:sldId id="257" r:id="rId4"/>
    <p:sldId id="258" r:id="rId5"/>
    <p:sldId id="259" r:id="rId6"/>
    <p:sldId id="272" r:id="rId7"/>
    <p:sldId id="273" r:id="rId8"/>
    <p:sldId id="274" r:id="rId9"/>
    <p:sldId id="260" r:id="rId10"/>
    <p:sldId id="269" r:id="rId11"/>
    <p:sldId id="277" r:id="rId12"/>
    <p:sldId id="262" r:id="rId13"/>
    <p:sldId id="271" r:id="rId14"/>
    <p:sldId id="292" r:id="rId15"/>
    <p:sldId id="263" r:id="rId16"/>
    <p:sldId id="278" r:id="rId17"/>
    <p:sldId id="284" r:id="rId18"/>
    <p:sldId id="285" r:id="rId19"/>
    <p:sldId id="295" r:id="rId20"/>
    <p:sldId id="293" r:id="rId21"/>
    <p:sldId id="294" r:id="rId22"/>
    <p:sldId id="296" r:id="rId23"/>
    <p:sldId id="279" r:id="rId24"/>
    <p:sldId id="297" r:id="rId25"/>
    <p:sldId id="298" r:id="rId26"/>
    <p:sldId id="299" r:id="rId27"/>
    <p:sldId id="286" r:id="rId28"/>
    <p:sldId id="287" r:id="rId29"/>
    <p:sldId id="289" r:id="rId30"/>
    <p:sldId id="265" r:id="rId31"/>
    <p:sldId id="268" r:id="rId32"/>
    <p:sldId id="291" r:id="rId33"/>
    <p:sldId id="290"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702" autoAdjust="0"/>
  </p:normalViewPr>
  <p:slideViewPr>
    <p:cSldViewPr>
      <p:cViewPr>
        <p:scale>
          <a:sx n="50" d="100"/>
          <a:sy n="50" d="100"/>
        </p:scale>
        <p:origin x="-427" y="-5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BF163-4DB9-4B5E-9DF0-E07D0CAED6E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1AA73E44-8542-41D1-AFCE-7045745BC68A}">
      <dgm:prSet phldrT="[Text]"/>
      <dgm:spPr/>
      <dgm:t>
        <a:bodyPr/>
        <a:lstStyle/>
        <a:p>
          <a:r>
            <a:rPr lang="en-US" dirty="0" smtClean="0"/>
            <a:t>Copy That Gets Results</a:t>
          </a:r>
          <a:endParaRPr lang="en-US" dirty="0"/>
        </a:p>
      </dgm:t>
    </dgm:pt>
    <dgm:pt modelId="{78AC13E7-9D1F-4AE5-9B13-798E464DC3AB}" type="parTrans" cxnId="{EDCFCD77-FC0D-4ABA-BBEF-44C23736874D}">
      <dgm:prSet/>
      <dgm:spPr/>
      <dgm:t>
        <a:bodyPr/>
        <a:lstStyle/>
        <a:p>
          <a:endParaRPr lang="en-US"/>
        </a:p>
      </dgm:t>
    </dgm:pt>
    <dgm:pt modelId="{5ED4DAB6-829D-477F-99A8-C16A491089A9}" type="sibTrans" cxnId="{EDCFCD77-FC0D-4ABA-BBEF-44C23736874D}">
      <dgm:prSet/>
      <dgm:spPr/>
      <dgm:t>
        <a:bodyPr/>
        <a:lstStyle/>
        <a:p>
          <a:endParaRPr lang="en-US"/>
        </a:p>
      </dgm:t>
    </dgm:pt>
    <dgm:pt modelId="{29692279-70D4-4C70-B6D5-285EC8C12064}">
      <dgm:prSet phldrT="[Text]"/>
      <dgm:spPr/>
      <dgm:t>
        <a:bodyPr/>
        <a:lstStyle/>
        <a:p>
          <a:r>
            <a:rPr lang="en-US" dirty="0" smtClean="0"/>
            <a:t>Call To Action</a:t>
          </a:r>
          <a:endParaRPr lang="en-US" dirty="0"/>
        </a:p>
      </dgm:t>
    </dgm:pt>
    <dgm:pt modelId="{14C47019-4722-4AFC-BB69-68A3C6BF0A3E}" type="parTrans" cxnId="{BDF4A3A2-4729-43BD-9B86-1A31AFA4A4A6}">
      <dgm:prSet/>
      <dgm:spPr/>
      <dgm:t>
        <a:bodyPr/>
        <a:lstStyle/>
        <a:p>
          <a:endParaRPr lang="en-US"/>
        </a:p>
      </dgm:t>
    </dgm:pt>
    <dgm:pt modelId="{5E275423-D0C4-4DBE-9A9E-371BFD66D0E4}" type="sibTrans" cxnId="{BDF4A3A2-4729-43BD-9B86-1A31AFA4A4A6}">
      <dgm:prSet/>
      <dgm:spPr/>
      <dgm:t>
        <a:bodyPr/>
        <a:lstStyle/>
        <a:p>
          <a:endParaRPr lang="en-US"/>
        </a:p>
      </dgm:t>
    </dgm:pt>
    <dgm:pt modelId="{9B76B32C-4454-425E-BB3F-74E0AC623DAD}">
      <dgm:prSet phldrT="[Text]"/>
      <dgm:spPr/>
      <dgm:t>
        <a:bodyPr/>
        <a:lstStyle/>
        <a:p>
          <a:r>
            <a:rPr lang="en-US" dirty="0" smtClean="0"/>
            <a:t>Knowing Your Reader</a:t>
          </a:r>
          <a:endParaRPr lang="en-US" dirty="0"/>
        </a:p>
      </dgm:t>
    </dgm:pt>
    <dgm:pt modelId="{F76F8600-F94F-4C5D-AF9E-B1A63CB1A91C}" type="parTrans" cxnId="{3D2BAE6B-8F49-4B38-850F-5A09DADA1CB6}">
      <dgm:prSet/>
      <dgm:spPr/>
      <dgm:t>
        <a:bodyPr/>
        <a:lstStyle/>
        <a:p>
          <a:endParaRPr lang="en-US"/>
        </a:p>
      </dgm:t>
    </dgm:pt>
    <dgm:pt modelId="{0A3375ED-FB76-4FD8-BA3D-4D3AD26E0376}" type="sibTrans" cxnId="{3D2BAE6B-8F49-4B38-850F-5A09DADA1CB6}">
      <dgm:prSet/>
      <dgm:spPr/>
      <dgm:t>
        <a:bodyPr/>
        <a:lstStyle/>
        <a:p>
          <a:endParaRPr lang="en-US"/>
        </a:p>
      </dgm:t>
    </dgm:pt>
    <dgm:pt modelId="{F104C4DB-E7B9-4FCB-8E83-39F760F62876}">
      <dgm:prSet phldrT="[Text]"/>
      <dgm:spPr/>
      <dgm:t>
        <a:bodyPr/>
        <a:lstStyle/>
        <a:p>
          <a:r>
            <a:rPr lang="en-US" dirty="0" smtClean="0"/>
            <a:t>Message</a:t>
          </a:r>
          <a:endParaRPr lang="en-US" dirty="0"/>
        </a:p>
      </dgm:t>
    </dgm:pt>
    <dgm:pt modelId="{60E5EB8B-329D-4DF8-859D-00114FD1A18E}" type="parTrans" cxnId="{77B6B5A1-831D-4EAE-9A9B-80EACFE78784}">
      <dgm:prSet/>
      <dgm:spPr/>
      <dgm:t>
        <a:bodyPr/>
        <a:lstStyle/>
        <a:p>
          <a:endParaRPr lang="en-US"/>
        </a:p>
      </dgm:t>
    </dgm:pt>
    <dgm:pt modelId="{F6DAEBD7-DCA1-4AD7-9819-50BCAF60FD68}" type="sibTrans" cxnId="{77B6B5A1-831D-4EAE-9A9B-80EACFE78784}">
      <dgm:prSet/>
      <dgm:spPr/>
      <dgm:t>
        <a:bodyPr/>
        <a:lstStyle/>
        <a:p>
          <a:endParaRPr lang="en-US"/>
        </a:p>
      </dgm:t>
    </dgm:pt>
    <dgm:pt modelId="{CAF0B49E-195C-4BF8-B6AD-E9B692394FF4}">
      <dgm:prSet phldrT="[Text]"/>
      <dgm:spPr/>
      <dgm:t>
        <a:bodyPr/>
        <a:lstStyle/>
        <a:p>
          <a:r>
            <a:rPr lang="en-US" dirty="0" smtClean="0"/>
            <a:t>Clarity</a:t>
          </a:r>
          <a:endParaRPr lang="en-US" dirty="0"/>
        </a:p>
      </dgm:t>
    </dgm:pt>
    <dgm:pt modelId="{22A79EE1-B9C4-4E4A-B383-C85DB8195A8B}" type="parTrans" cxnId="{26C48EF4-0A05-48D2-B2A7-87E64BAB0E60}">
      <dgm:prSet/>
      <dgm:spPr/>
      <dgm:t>
        <a:bodyPr/>
        <a:lstStyle/>
        <a:p>
          <a:endParaRPr lang="en-US"/>
        </a:p>
      </dgm:t>
    </dgm:pt>
    <dgm:pt modelId="{C26B4977-4DB5-4098-9D23-068D52A96965}" type="sibTrans" cxnId="{26C48EF4-0A05-48D2-B2A7-87E64BAB0E60}">
      <dgm:prSet/>
      <dgm:spPr/>
      <dgm:t>
        <a:bodyPr/>
        <a:lstStyle/>
        <a:p>
          <a:endParaRPr lang="en-US"/>
        </a:p>
      </dgm:t>
    </dgm:pt>
    <dgm:pt modelId="{6032B211-EB03-45C6-BD06-3A4200341EF0}" type="pres">
      <dgm:prSet presAssocID="{9EBBF163-4DB9-4B5E-9DF0-E07D0CAED6ED}" presName="Name0" presStyleCnt="0">
        <dgm:presLayoutVars>
          <dgm:chMax val="1"/>
          <dgm:dir/>
          <dgm:animLvl val="ctr"/>
          <dgm:resizeHandles val="exact"/>
        </dgm:presLayoutVars>
      </dgm:prSet>
      <dgm:spPr/>
      <dgm:t>
        <a:bodyPr/>
        <a:lstStyle/>
        <a:p>
          <a:endParaRPr lang="en-US"/>
        </a:p>
      </dgm:t>
    </dgm:pt>
    <dgm:pt modelId="{A0451E46-B338-4112-B1A6-76B97BB5E06D}" type="pres">
      <dgm:prSet presAssocID="{1AA73E44-8542-41D1-AFCE-7045745BC68A}" presName="centerShape" presStyleLbl="node0" presStyleIdx="0" presStyleCnt="1"/>
      <dgm:spPr/>
      <dgm:t>
        <a:bodyPr/>
        <a:lstStyle/>
        <a:p>
          <a:endParaRPr lang="en-US"/>
        </a:p>
      </dgm:t>
    </dgm:pt>
    <dgm:pt modelId="{7EECA745-AC7D-4F8B-870C-D44280A71B59}" type="pres">
      <dgm:prSet presAssocID="{14C47019-4722-4AFC-BB69-68A3C6BF0A3E}" presName="parTrans" presStyleLbl="sibTrans2D1" presStyleIdx="0" presStyleCnt="4"/>
      <dgm:spPr>
        <a:prstGeom prst="leftArrow">
          <a:avLst/>
        </a:prstGeom>
      </dgm:spPr>
      <dgm:t>
        <a:bodyPr/>
        <a:lstStyle/>
        <a:p>
          <a:endParaRPr lang="en-US"/>
        </a:p>
      </dgm:t>
    </dgm:pt>
    <dgm:pt modelId="{130811A7-F04B-4879-BF30-7188CBBC0742}" type="pres">
      <dgm:prSet presAssocID="{14C47019-4722-4AFC-BB69-68A3C6BF0A3E}" presName="connectorText" presStyleLbl="sibTrans2D1" presStyleIdx="0" presStyleCnt="4"/>
      <dgm:spPr/>
      <dgm:t>
        <a:bodyPr/>
        <a:lstStyle/>
        <a:p>
          <a:endParaRPr lang="en-US"/>
        </a:p>
      </dgm:t>
    </dgm:pt>
    <dgm:pt modelId="{3F33FF37-FE22-4AFD-8B94-6AF403625754}" type="pres">
      <dgm:prSet presAssocID="{29692279-70D4-4C70-B6D5-285EC8C12064}" presName="node" presStyleLbl="node1" presStyleIdx="0" presStyleCnt="4">
        <dgm:presLayoutVars>
          <dgm:bulletEnabled val="1"/>
        </dgm:presLayoutVars>
      </dgm:prSet>
      <dgm:spPr/>
      <dgm:t>
        <a:bodyPr/>
        <a:lstStyle/>
        <a:p>
          <a:endParaRPr lang="en-US"/>
        </a:p>
      </dgm:t>
    </dgm:pt>
    <dgm:pt modelId="{903F6123-538F-44AE-BB12-C1EE3E777991}" type="pres">
      <dgm:prSet presAssocID="{F76F8600-F94F-4C5D-AF9E-B1A63CB1A91C}" presName="parTrans" presStyleLbl="sibTrans2D1" presStyleIdx="1" presStyleCnt="4"/>
      <dgm:spPr>
        <a:prstGeom prst="leftArrow">
          <a:avLst/>
        </a:prstGeom>
      </dgm:spPr>
      <dgm:t>
        <a:bodyPr/>
        <a:lstStyle/>
        <a:p>
          <a:endParaRPr lang="en-US"/>
        </a:p>
      </dgm:t>
    </dgm:pt>
    <dgm:pt modelId="{BEB75878-70B4-4917-8E41-97C7ED908995}" type="pres">
      <dgm:prSet presAssocID="{F76F8600-F94F-4C5D-AF9E-B1A63CB1A91C}" presName="connectorText" presStyleLbl="sibTrans2D1" presStyleIdx="1" presStyleCnt="4"/>
      <dgm:spPr/>
      <dgm:t>
        <a:bodyPr/>
        <a:lstStyle/>
        <a:p>
          <a:endParaRPr lang="en-US"/>
        </a:p>
      </dgm:t>
    </dgm:pt>
    <dgm:pt modelId="{92DB0DAB-A556-443B-9E18-F65915F81F03}" type="pres">
      <dgm:prSet presAssocID="{9B76B32C-4454-425E-BB3F-74E0AC623DAD}" presName="node" presStyleLbl="node1" presStyleIdx="1" presStyleCnt="4">
        <dgm:presLayoutVars>
          <dgm:bulletEnabled val="1"/>
        </dgm:presLayoutVars>
      </dgm:prSet>
      <dgm:spPr/>
      <dgm:t>
        <a:bodyPr/>
        <a:lstStyle/>
        <a:p>
          <a:endParaRPr lang="en-US"/>
        </a:p>
      </dgm:t>
    </dgm:pt>
    <dgm:pt modelId="{642C71EF-9655-4F3F-963A-FA783DDA540F}" type="pres">
      <dgm:prSet presAssocID="{60E5EB8B-329D-4DF8-859D-00114FD1A18E}" presName="parTrans" presStyleLbl="sibTrans2D1" presStyleIdx="2" presStyleCnt="4"/>
      <dgm:spPr>
        <a:prstGeom prst="leftArrow">
          <a:avLst/>
        </a:prstGeom>
      </dgm:spPr>
      <dgm:t>
        <a:bodyPr/>
        <a:lstStyle/>
        <a:p>
          <a:endParaRPr lang="en-US"/>
        </a:p>
      </dgm:t>
    </dgm:pt>
    <dgm:pt modelId="{34138D6C-269B-4E5E-8801-CE411D18F192}" type="pres">
      <dgm:prSet presAssocID="{60E5EB8B-329D-4DF8-859D-00114FD1A18E}" presName="connectorText" presStyleLbl="sibTrans2D1" presStyleIdx="2" presStyleCnt="4"/>
      <dgm:spPr/>
      <dgm:t>
        <a:bodyPr/>
        <a:lstStyle/>
        <a:p>
          <a:endParaRPr lang="en-US"/>
        </a:p>
      </dgm:t>
    </dgm:pt>
    <dgm:pt modelId="{54675DDC-94F5-4F42-ACB8-5FF438BB7816}" type="pres">
      <dgm:prSet presAssocID="{F104C4DB-E7B9-4FCB-8E83-39F760F62876}" presName="node" presStyleLbl="node1" presStyleIdx="2" presStyleCnt="4">
        <dgm:presLayoutVars>
          <dgm:bulletEnabled val="1"/>
        </dgm:presLayoutVars>
      </dgm:prSet>
      <dgm:spPr/>
      <dgm:t>
        <a:bodyPr/>
        <a:lstStyle/>
        <a:p>
          <a:endParaRPr lang="en-US"/>
        </a:p>
      </dgm:t>
    </dgm:pt>
    <dgm:pt modelId="{1FE47DA7-4E54-4ACE-9E9A-7527DECE7DEE}" type="pres">
      <dgm:prSet presAssocID="{22A79EE1-B9C4-4E4A-B383-C85DB8195A8B}" presName="parTrans" presStyleLbl="sibTrans2D1" presStyleIdx="3" presStyleCnt="4"/>
      <dgm:spPr>
        <a:prstGeom prst="leftArrow">
          <a:avLst/>
        </a:prstGeom>
      </dgm:spPr>
      <dgm:t>
        <a:bodyPr/>
        <a:lstStyle/>
        <a:p>
          <a:endParaRPr lang="en-US"/>
        </a:p>
      </dgm:t>
    </dgm:pt>
    <dgm:pt modelId="{BC6DEF62-8C8C-46CA-B326-F474A5B68164}" type="pres">
      <dgm:prSet presAssocID="{22A79EE1-B9C4-4E4A-B383-C85DB8195A8B}" presName="connectorText" presStyleLbl="sibTrans2D1" presStyleIdx="3" presStyleCnt="4"/>
      <dgm:spPr/>
      <dgm:t>
        <a:bodyPr/>
        <a:lstStyle/>
        <a:p>
          <a:endParaRPr lang="en-US"/>
        </a:p>
      </dgm:t>
    </dgm:pt>
    <dgm:pt modelId="{9883C02F-975F-4505-B260-A1058EF06FFC}" type="pres">
      <dgm:prSet presAssocID="{CAF0B49E-195C-4BF8-B6AD-E9B692394FF4}" presName="node" presStyleLbl="node1" presStyleIdx="3" presStyleCnt="4">
        <dgm:presLayoutVars>
          <dgm:bulletEnabled val="1"/>
        </dgm:presLayoutVars>
      </dgm:prSet>
      <dgm:spPr/>
      <dgm:t>
        <a:bodyPr/>
        <a:lstStyle/>
        <a:p>
          <a:endParaRPr lang="en-US"/>
        </a:p>
      </dgm:t>
    </dgm:pt>
  </dgm:ptLst>
  <dgm:cxnLst>
    <dgm:cxn modelId="{C8CDDA9B-1C5D-438B-B350-8F1C4427A475}" type="presOf" srcId="{14C47019-4722-4AFC-BB69-68A3C6BF0A3E}" destId="{7EECA745-AC7D-4F8B-870C-D44280A71B59}" srcOrd="0" destOrd="0" presId="urn:microsoft.com/office/officeart/2005/8/layout/radial5"/>
    <dgm:cxn modelId="{7301C8F9-25AB-4005-98A5-1B90855049F3}" type="presOf" srcId="{60E5EB8B-329D-4DF8-859D-00114FD1A18E}" destId="{642C71EF-9655-4F3F-963A-FA783DDA540F}" srcOrd="0" destOrd="0" presId="urn:microsoft.com/office/officeart/2005/8/layout/radial5"/>
    <dgm:cxn modelId="{80241253-9B0F-4D18-9D68-32CA23BD0190}" type="presOf" srcId="{22A79EE1-B9C4-4E4A-B383-C85DB8195A8B}" destId="{BC6DEF62-8C8C-46CA-B326-F474A5B68164}" srcOrd="1" destOrd="0" presId="urn:microsoft.com/office/officeart/2005/8/layout/radial5"/>
    <dgm:cxn modelId="{AAED59D2-CF45-4016-8D04-75908927E089}" type="presOf" srcId="{29692279-70D4-4C70-B6D5-285EC8C12064}" destId="{3F33FF37-FE22-4AFD-8B94-6AF403625754}" srcOrd="0" destOrd="0" presId="urn:microsoft.com/office/officeart/2005/8/layout/radial5"/>
    <dgm:cxn modelId="{EDCFCD77-FC0D-4ABA-BBEF-44C23736874D}" srcId="{9EBBF163-4DB9-4B5E-9DF0-E07D0CAED6ED}" destId="{1AA73E44-8542-41D1-AFCE-7045745BC68A}" srcOrd="0" destOrd="0" parTransId="{78AC13E7-9D1F-4AE5-9B13-798E464DC3AB}" sibTransId="{5ED4DAB6-829D-477F-99A8-C16A491089A9}"/>
    <dgm:cxn modelId="{77B6B5A1-831D-4EAE-9A9B-80EACFE78784}" srcId="{1AA73E44-8542-41D1-AFCE-7045745BC68A}" destId="{F104C4DB-E7B9-4FCB-8E83-39F760F62876}" srcOrd="2" destOrd="0" parTransId="{60E5EB8B-329D-4DF8-859D-00114FD1A18E}" sibTransId="{F6DAEBD7-DCA1-4AD7-9819-50BCAF60FD68}"/>
    <dgm:cxn modelId="{71D05D0D-2AF7-481F-A869-3DBBFAD12DAA}" type="presOf" srcId="{9B76B32C-4454-425E-BB3F-74E0AC623DAD}" destId="{92DB0DAB-A556-443B-9E18-F65915F81F03}" srcOrd="0" destOrd="0" presId="urn:microsoft.com/office/officeart/2005/8/layout/radial5"/>
    <dgm:cxn modelId="{10D46A34-9D0F-4E89-9BA0-F8112EC42C16}" type="presOf" srcId="{14C47019-4722-4AFC-BB69-68A3C6BF0A3E}" destId="{130811A7-F04B-4879-BF30-7188CBBC0742}" srcOrd="1" destOrd="0" presId="urn:microsoft.com/office/officeart/2005/8/layout/radial5"/>
    <dgm:cxn modelId="{26C48EF4-0A05-48D2-B2A7-87E64BAB0E60}" srcId="{1AA73E44-8542-41D1-AFCE-7045745BC68A}" destId="{CAF0B49E-195C-4BF8-B6AD-E9B692394FF4}" srcOrd="3" destOrd="0" parTransId="{22A79EE1-B9C4-4E4A-B383-C85DB8195A8B}" sibTransId="{C26B4977-4DB5-4098-9D23-068D52A96965}"/>
    <dgm:cxn modelId="{63ACE499-0531-46E3-8B74-A08B379B6F54}" type="presOf" srcId="{F76F8600-F94F-4C5D-AF9E-B1A63CB1A91C}" destId="{BEB75878-70B4-4917-8E41-97C7ED908995}" srcOrd="1" destOrd="0" presId="urn:microsoft.com/office/officeart/2005/8/layout/radial5"/>
    <dgm:cxn modelId="{1FEC056A-0557-4A42-A903-AF0D165ABDBB}" type="presOf" srcId="{F76F8600-F94F-4C5D-AF9E-B1A63CB1A91C}" destId="{903F6123-538F-44AE-BB12-C1EE3E777991}" srcOrd="0" destOrd="0" presId="urn:microsoft.com/office/officeart/2005/8/layout/radial5"/>
    <dgm:cxn modelId="{BDF4A3A2-4729-43BD-9B86-1A31AFA4A4A6}" srcId="{1AA73E44-8542-41D1-AFCE-7045745BC68A}" destId="{29692279-70D4-4C70-B6D5-285EC8C12064}" srcOrd="0" destOrd="0" parTransId="{14C47019-4722-4AFC-BB69-68A3C6BF0A3E}" sibTransId="{5E275423-D0C4-4DBE-9A9E-371BFD66D0E4}"/>
    <dgm:cxn modelId="{1AC27149-7BD8-4A61-B073-F86984A2DC5A}" type="presOf" srcId="{60E5EB8B-329D-4DF8-859D-00114FD1A18E}" destId="{34138D6C-269B-4E5E-8801-CE411D18F192}" srcOrd="1" destOrd="0" presId="urn:microsoft.com/office/officeart/2005/8/layout/radial5"/>
    <dgm:cxn modelId="{6B3FEA30-BBD6-4567-BC45-4EFF3FCEAE08}" type="presOf" srcId="{22A79EE1-B9C4-4E4A-B383-C85DB8195A8B}" destId="{1FE47DA7-4E54-4ACE-9E9A-7527DECE7DEE}" srcOrd="0" destOrd="0" presId="urn:microsoft.com/office/officeart/2005/8/layout/radial5"/>
    <dgm:cxn modelId="{246020C0-17D2-4D68-AEE1-1DEF325A4649}" type="presOf" srcId="{F104C4DB-E7B9-4FCB-8E83-39F760F62876}" destId="{54675DDC-94F5-4F42-ACB8-5FF438BB7816}" srcOrd="0" destOrd="0" presId="urn:microsoft.com/office/officeart/2005/8/layout/radial5"/>
    <dgm:cxn modelId="{3D2BAE6B-8F49-4B38-850F-5A09DADA1CB6}" srcId="{1AA73E44-8542-41D1-AFCE-7045745BC68A}" destId="{9B76B32C-4454-425E-BB3F-74E0AC623DAD}" srcOrd="1" destOrd="0" parTransId="{F76F8600-F94F-4C5D-AF9E-B1A63CB1A91C}" sibTransId="{0A3375ED-FB76-4FD8-BA3D-4D3AD26E0376}"/>
    <dgm:cxn modelId="{C155D864-F7ED-4078-B277-16BF7E8A2DB4}" type="presOf" srcId="{1AA73E44-8542-41D1-AFCE-7045745BC68A}" destId="{A0451E46-B338-4112-B1A6-76B97BB5E06D}" srcOrd="0" destOrd="0" presId="urn:microsoft.com/office/officeart/2005/8/layout/radial5"/>
    <dgm:cxn modelId="{04247885-752E-44A9-BEA0-31C9C83DFD44}" type="presOf" srcId="{CAF0B49E-195C-4BF8-B6AD-E9B692394FF4}" destId="{9883C02F-975F-4505-B260-A1058EF06FFC}" srcOrd="0" destOrd="0" presId="urn:microsoft.com/office/officeart/2005/8/layout/radial5"/>
    <dgm:cxn modelId="{5121BD47-BEAD-47B1-B3DE-52D39B76EC98}" type="presOf" srcId="{9EBBF163-4DB9-4B5E-9DF0-E07D0CAED6ED}" destId="{6032B211-EB03-45C6-BD06-3A4200341EF0}" srcOrd="0" destOrd="0" presId="urn:microsoft.com/office/officeart/2005/8/layout/radial5"/>
    <dgm:cxn modelId="{74F3AF25-D964-4B8D-8EFF-31CEF0F896F4}" type="presParOf" srcId="{6032B211-EB03-45C6-BD06-3A4200341EF0}" destId="{A0451E46-B338-4112-B1A6-76B97BB5E06D}" srcOrd="0" destOrd="0" presId="urn:microsoft.com/office/officeart/2005/8/layout/radial5"/>
    <dgm:cxn modelId="{0284027B-98B1-4E45-BB3F-6328053C7EF6}" type="presParOf" srcId="{6032B211-EB03-45C6-BD06-3A4200341EF0}" destId="{7EECA745-AC7D-4F8B-870C-D44280A71B59}" srcOrd="1" destOrd="0" presId="urn:microsoft.com/office/officeart/2005/8/layout/radial5"/>
    <dgm:cxn modelId="{D0803DA0-ADFD-424F-BCDB-E12CB1119BEA}" type="presParOf" srcId="{7EECA745-AC7D-4F8B-870C-D44280A71B59}" destId="{130811A7-F04B-4879-BF30-7188CBBC0742}" srcOrd="0" destOrd="0" presId="urn:microsoft.com/office/officeart/2005/8/layout/radial5"/>
    <dgm:cxn modelId="{4CCC1F82-6A9F-40E4-AA6E-B32B83E78F7C}" type="presParOf" srcId="{6032B211-EB03-45C6-BD06-3A4200341EF0}" destId="{3F33FF37-FE22-4AFD-8B94-6AF403625754}" srcOrd="2" destOrd="0" presId="urn:microsoft.com/office/officeart/2005/8/layout/radial5"/>
    <dgm:cxn modelId="{1761C8EF-2C81-4B27-A09D-D8F43BBB44D8}" type="presParOf" srcId="{6032B211-EB03-45C6-BD06-3A4200341EF0}" destId="{903F6123-538F-44AE-BB12-C1EE3E777991}" srcOrd="3" destOrd="0" presId="urn:microsoft.com/office/officeart/2005/8/layout/radial5"/>
    <dgm:cxn modelId="{A04DADD7-9B2C-4E4B-9231-0DA379F7D221}" type="presParOf" srcId="{903F6123-538F-44AE-BB12-C1EE3E777991}" destId="{BEB75878-70B4-4917-8E41-97C7ED908995}" srcOrd="0" destOrd="0" presId="urn:microsoft.com/office/officeart/2005/8/layout/radial5"/>
    <dgm:cxn modelId="{F189A8D0-3642-4E58-982B-F236C14E8AD8}" type="presParOf" srcId="{6032B211-EB03-45C6-BD06-3A4200341EF0}" destId="{92DB0DAB-A556-443B-9E18-F65915F81F03}" srcOrd="4" destOrd="0" presId="urn:microsoft.com/office/officeart/2005/8/layout/radial5"/>
    <dgm:cxn modelId="{AEA56412-AAE9-4AE1-BA81-1D277BA30FED}" type="presParOf" srcId="{6032B211-EB03-45C6-BD06-3A4200341EF0}" destId="{642C71EF-9655-4F3F-963A-FA783DDA540F}" srcOrd="5" destOrd="0" presId="urn:microsoft.com/office/officeart/2005/8/layout/radial5"/>
    <dgm:cxn modelId="{B45871FC-BDFC-4573-A5CF-70D8A8FEF099}" type="presParOf" srcId="{642C71EF-9655-4F3F-963A-FA783DDA540F}" destId="{34138D6C-269B-4E5E-8801-CE411D18F192}" srcOrd="0" destOrd="0" presId="urn:microsoft.com/office/officeart/2005/8/layout/radial5"/>
    <dgm:cxn modelId="{14138B75-5776-47FD-97D6-4BB57FA93D6D}" type="presParOf" srcId="{6032B211-EB03-45C6-BD06-3A4200341EF0}" destId="{54675DDC-94F5-4F42-ACB8-5FF438BB7816}" srcOrd="6" destOrd="0" presId="urn:microsoft.com/office/officeart/2005/8/layout/radial5"/>
    <dgm:cxn modelId="{1D021623-B2D5-4162-A4F8-179397D82D28}" type="presParOf" srcId="{6032B211-EB03-45C6-BD06-3A4200341EF0}" destId="{1FE47DA7-4E54-4ACE-9E9A-7527DECE7DEE}" srcOrd="7" destOrd="0" presId="urn:microsoft.com/office/officeart/2005/8/layout/radial5"/>
    <dgm:cxn modelId="{F2ABF20F-B0ED-4ACF-A443-A3ACD176DBB2}" type="presParOf" srcId="{1FE47DA7-4E54-4ACE-9E9A-7527DECE7DEE}" destId="{BC6DEF62-8C8C-46CA-B326-F474A5B68164}" srcOrd="0" destOrd="0" presId="urn:microsoft.com/office/officeart/2005/8/layout/radial5"/>
    <dgm:cxn modelId="{3B2A650E-B612-4D26-9EE1-662A49E2FFE6}" type="presParOf" srcId="{6032B211-EB03-45C6-BD06-3A4200341EF0}" destId="{9883C02F-975F-4505-B260-A1058EF06FFC}"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51E46-B338-4112-B1A6-76B97BB5E06D}">
      <dsp:nvSpPr>
        <dsp:cNvPr id="0" name=""/>
        <dsp:cNvSpPr/>
      </dsp:nvSpPr>
      <dsp:spPr>
        <a:xfrm>
          <a:off x="3022773" y="1994073"/>
          <a:ext cx="1422052" cy="142205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Copy That Gets Results</a:t>
          </a:r>
          <a:endParaRPr lang="en-US" sz="1800" kern="1200" dirty="0"/>
        </a:p>
      </dsp:txBody>
      <dsp:txXfrm>
        <a:off x="3022773" y="1994073"/>
        <a:ext cx="1422052" cy="1422052"/>
      </dsp:txXfrm>
    </dsp:sp>
    <dsp:sp modelId="{7EECA745-AC7D-4F8B-870C-D44280A71B59}">
      <dsp:nvSpPr>
        <dsp:cNvPr id="0" name=""/>
        <dsp:cNvSpPr/>
      </dsp:nvSpPr>
      <dsp:spPr>
        <a:xfrm rot="16200000">
          <a:off x="3582765" y="1475903"/>
          <a:ext cx="302068" cy="483497"/>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6200000">
        <a:off x="3582765" y="1475903"/>
        <a:ext cx="302068" cy="483497"/>
      </dsp:txXfrm>
    </dsp:sp>
    <dsp:sp modelId="{3F33FF37-FE22-4AFD-8B94-6AF403625754}">
      <dsp:nvSpPr>
        <dsp:cNvPr id="0" name=""/>
        <dsp:cNvSpPr/>
      </dsp:nvSpPr>
      <dsp:spPr>
        <a:xfrm>
          <a:off x="3022773" y="2081"/>
          <a:ext cx="1422052" cy="142205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Call To Action</a:t>
          </a:r>
          <a:endParaRPr lang="en-US" sz="1800" kern="1200" dirty="0"/>
        </a:p>
      </dsp:txBody>
      <dsp:txXfrm>
        <a:off x="3022773" y="2081"/>
        <a:ext cx="1422052" cy="1422052"/>
      </dsp:txXfrm>
    </dsp:sp>
    <dsp:sp modelId="{903F6123-538F-44AE-BB12-C1EE3E777991}">
      <dsp:nvSpPr>
        <dsp:cNvPr id="0" name=""/>
        <dsp:cNvSpPr/>
      </dsp:nvSpPr>
      <dsp:spPr>
        <a:xfrm>
          <a:off x="4570213" y="2463351"/>
          <a:ext cx="302068" cy="483497"/>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70213" y="2463351"/>
        <a:ext cx="302068" cy="483497"/>
      </dsp:txXfrm>
    </dsp:sp>
    <dsp:sp modelId="{92DB0DAB-A556-443B-9E18-F65915F81F03}">
      <dsp:nvSpPr>
        <dsp:cNvPr id="0" name=""/>
        <dsp:cNvSpPr/>
      </dsp:nvSpPr>
      <dsp:spPr>
        <a:xfrm>
          <a:off x="5014766" y="1994073"/>
          <a:ext cx="1422052" cy="142205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Knowing Your Reader</a:t>
          </a:r>
          <a:endParaRPr lang="en-US" sz="1800" kern="1200" dirty="0"/>
        </a:p>
      </dsp:txBody>
      <dsp:txXfrm>
        <a:off x="5014766" y="1994073"/>
        <a:ext cx="1422052" cy="1422052"/>
      </dsp:txXfrm>
    </dsp:sp>
    <dsp:sp modelId="{642C71EF-9655-4F3F-963A-FA783DDA540F}">
      <dsp:nvSpPr>
        <dsp:cNvPr id="0" name=""/>
        <dsp:cNvSpPr/>
      </dsp:nvSpPr>
      <dsp:spPr>
        <a:xfrm rot="5400000">
          <a:off x="3582765" y="3450798"/>
          <a:ext cx="302068" cy="483497"/>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3582765" y="3450798"/>
        <a:ext cx="302068" cy="483497"/>
      </dsp:txXfrm>
    </dsp:sp>
    <dsp:sp modelId="{54675DDC-94F5-4F42-ACB8-5FF438BB7816}">
      <dsp:nvSpPr>
        <dsp:cNvPr id="0" name=""/>
        <dsp:cNvSpPr/>
      </dsp:nvSpPr>
      <dsp:spPr>
        <a:xfrm>
          <a:off x="3022773" y="3986066"/>
          <a:ext cx="1422052" cy="142205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Message</a:t>
          </a:r>
          <a:endParaRPr lang="en-US" sz="1800" kern="1200" dirty="0"/>
        </a:p>
      </dsp:txBody>
      <dsp:txXfrm>
        <a:off x="3022773" y="3986066"/>
        <a:ext cx="1422052" cy="1422052"/>
      </dsp:txXfrm>
    </dsp:sp>
    <dsp:sp modelId="{1FE47DA7-4E54-4ACE-9E9A-7527DECE7DEE}">
      <dsp:nvSpPr>
        <dsp:cNvPr id="0" name=""/>
        <dsp:cNvSpPr/>
      </dsp:nvSpPr>
      <dsp:spPr>
        <a:xfrm rot="10800000">
          <a:off x="2595318" y="2463351"/>
          <a:ext cx="302068" cy="483497"/>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595318" y="2463351"/>
        <a:ext cx="302068" cy="483497"/>
      </dsp:txXfrm>
    </dsp:sp>
    <dsp:sp modelId="{9883C02F-975F-4505-B260-A1058EF06FFC}">
      <dsp:nvSpPr>
        <dsp:cNvPr id="0" name=""/>
        <dsp:cNvSpPr/>
      </dsp:nvSpPr>
      <dsp:spPr>
        <a:xfrm>
          <a:off x="1030781" y="1994073"/>
          <a:ext cx="1422052" cy="142205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Clarity</a:t>
          </a:r>
          <a:endParaRPr lang="en-US" sz="1800" kern="1200" dirty="0"/>
        </a:p>
      </dsp:txBody>
      <dsp:txXfrm>
        <a:off x="1030781" y="1994073"/>
        <a:ext cx="1422052" cy="14220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B89DC17-CAD7-42C4-8977-F974883100B1}" type="datetimeFigureOut">
              <a:rPr lang="en-US" smtClean="0"/>
              <a:pPr/>
              <a:t>5/30/2013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1CD9083-CD8F-47CC-870F-3AC97C5F0E0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642EA9B-05CE-438D-A410-77A65D1E7163}" type="datetimeFigureOut">
              <a:rPr lang="en-US" smtClean="0"/>
              <a:pPr/>
              <a:t>5/30/2013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DEEDAF9-7B13-40BC-A338-A7B0181C12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EDAF9-7B13-40BC-A338-A7B0181C12A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EDAF9-7B13-40BC-A338-A7B0181C12A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C04F359-8837-44C8-B495-1386B3330C65}" type="datetimeFigureOut">
              <a:rPr lang="en-US" smtClean="0"/>
              <a:pPr/>
              <a:t>5/30/2013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95F03F3-E57A-43AE-8CED-111B3EE36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C04F359-8837-44C8-B495-1386B3330C65}" type="datetimeFigureOut">
              <a:rPr lang="en-US" smtClean="0"/>
              <a:pPr/>
              <a:t>5/30/2013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95F03F3-E57A-43AE-8CED-111B3EE362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C04F359-8837-44C8-B495-1386B3330C65}" type="datetimeFigureOut">
              <a:rPr lang="en-US" smtClean="0"/>
              <a:pPr/>
              <a:t>5/30/2013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95F03F3-E57A-43AE-8CED-111B3EE36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C04F359-8837-44C8-B495-1386B3330C65}" type="datetimeFigureOut">
              <a:rPr lang="en-US" smtClean="0"/>
              <a:pPr/>
              <a:t>5/30/2013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5F03F3-E57A-43AE-8CED-111B3EE362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C04F359-8837-44C8-B495-1386B3330C65}" type="datetimeFigureOut">
              <a:rPr lang="en-US" smtClean="0"/>
              <a:pPr/>
              <a:t>5/30/2013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5F03F3-E57A-43AE-8CED-111B3EE3621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C04F359-8837-44C8-B495-1386B3330C65}" type="datetimeFigureOut">
              <a:rPr lang="en-US" smtClean="0"/>
              <a:pPr/>
              <a:t>5/30/2013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95F03F3-E57A-43AE-8CED-111B3EE362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19400" y="762000"/>
            <a:ext cx="6096000" cy="1981200"/>
          </a:xfrm>
        </p:spPr>
        <p:txBody>
          <a:bodyPr/>
          <a:lstStyle/>
          <a:p>
            <a:r>
              <a:rPr lang="en-US" dirty="0" smtClean="0"/>
              <a:t>The Art and Science of Persuasive Writing</a:t>
            </a:r>
            <a:endParaRPr lang="en-US" dirty="0"/>
          </a:p>
        </p:txBody>
      </p:sp>
      <p:sp>
        <p:nvSpPr>
          <p:cNvPr id="2" name="Subtitle 1"/>
          <p:cNvSpPr>
            <a:spLocks noGrp="1"/>
          </p:cNvSpPr>
          <p:nvPr>
            <p:ph type="subTitle" idx="1"/>
          </p:nvPr>
        </p:nvSpPr>
        <p:spPr>
          <a:xfrm>
            <a:off x="457200" y="4419600"/>
            <a:ext cx="8305800" cy="1752600"/>
          </a:xfrm>
        </p:spPr>
        <p:txBody>
          <a:bodyPr>
            <a:normAutofit/>
          </a:bodyPr>
          <a:lstStyle/>
          <a:p>
            <a:r>
              <a:rPr lang="en-US" dirty="0" smtClean="0"/>
              <a:t>Presented by:</a:t>
            </a:r>
          </a:p>
          <a:p>
            <a:r>
              <a:rPr lang="en-US" dirty="0" smtClean="0"/>
              <a:t>Jan Stork</a:t>
            </a:r>
          </a:p>
          <a:p>
            <a:r>
              <a:rPr lang="en-US" dirty="0" smtClean="0"/>
              <a:t>Regional Director</a:t>
            </a:r>
          </a:p>
          <a:p>
            <a:r>
              <a:rPr lang="en-US" dirty="0" smtClean="0"/>
              <a:t>Make-A-Wish® Greater PA &amp; Southern WV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315200" cy="6247864"/>
          </a:xfrm>
          <a:prstGeom prst="rect">
            <a:avLst/>
          </a:prstGeom>
          <a:noFill/>
        </p:spPr>
        <p:txBody>
          <a:bodyPr wrap="square" rtlCol="0">
            <a:spAutoFit/>
          </a:bodyPr>
          <a:lstStyle/>
          <a:p>
            <a:r>
              <a:rPr lang="en-US" sz="3500" dirty="0" smtClean="0"/>
              <a:t>Writing not only comes easier when we have something to say, </a:t>
            </a:r>
          </a:p>
          <a:p>
            <a:endParaRPr lang="en-US" sz="3500" dirty="0" smtClean="0"/>
          </a:p>
          <a:p>
            <a:r>
              <a:rPr lang="en-US" sz="3500" dirty="0" smtClean="0"/>
              <a:t>Writing becomes better when what we have to say is:</a:t>
            </a:r>
          </a:p>
          <a:p>
            <a:endParaRPr lang="en-US" sz="3500" dirty="0"/>
          </a:p>
          <a:p>
            <a:r>
              <a:rPr lang="en-US" sz="3500" dirty="0" smtClean="0"/>
              <a:t>True, compelling and meaningful.</a:t>
            </a:r>
          </a:p>
          <a:p>
            <a:endParaRPr lang="en-US" sz="3500" dirty="0"/>
          </a:p>
          <a:p>
            <a:endParaRPr lang="en-US" sz="3500" dirty="0" smtClean="0"/>
          </a:p>
          <a:p>
            <a:pPr algn="ctr"/>
            <a:r>
              <a:rPr lang="en-US" sz="5000" i="1" dirty="0" smtClean="0"/>
              <a:t>The Message Matters!</a:t>
            </a:r>
          </a:p>
          <a:p>
            <a:endParaRPr lang="en-US" sz="3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600200"/>
            <a:ext cx="3520440" cy="457200"/>
          </a:xfrm>
        </p:spPr>
        <p:txBody>
          <a:bodyPr/>
          <a:lstStyle/>
          <a:p>
            <a:r>
              <a:rPr lang="en-US" dirty="0" smtClean="0"/>
              <a:t>Marketing	</a:t>
            </a:r>
            <a:endParaRPr lang="en-US" dirty="0"/>
          </a:p>
        </p:txBody>
      </p:sp>
      <p:sp>
        <p:nvSpPr>
          <p:cNvPr id="6" name="Text Placeholder 5"/>
          <p:cNvSpPr>
            <a:spLocks noGrp="1"/>
          </p:cNvSpPr>
          <p:nvPr>
            <p:ph type="body" sz="half" idx="3"/>
          </p:nvPr>
        </p:nvSpPr>
        <p:spPr>
          <a:xfrm>
            <a:off x="4267200" y="1600200"/>
            <a:ext cx="3520440" cy="457200"/>
          </a:xfrm>
        </p:spPr>
        <p:txBody>
          <a:bodyPr/>
          <a:lstStyle/>
          <a:p>
            <a:r>
              <a:rPr lang="en-US" dirty="0" smtClean="0"/>
              <a:t>Fundraising</a:t>
            </a:r>
            <a:endParaRPr lang="en-US" dirty="0"/>
          </a:p>
        </p:txBody>
      </p:sp>
      <p:sp>
        <p:nvSpPr>
          <p:cNvPr id="3" name="Content Placeholder 2"/>
          <p:cNvSpPr>
            <a:spLocks noGrp="1"/>
          </p:cNvSpPr>
          <p:nvPr>
            <p:ph sz="quarter" idx="2"/>
          </p:nvPr>
        </p:nvSpPr>
        <p:spPr>
          <a:xfrm>
            <a:off x="4114800" y="2209800"/>
            <a:ext cx="4038600" cy="3913632"/>
          </a:xfrm>
        </p:spPr>
        <p:txBody>
          <a:bodyPr>
            <a:normAutofit/>
          </a:bodyPr>
          <a:lstStyle/>
          <a:p>
            <a:pPr>
              <a:buFont typeface="Arial" pitchFamily="34" charset="0"/>
              <a:buChar char="•"/>
            </a:pPr>
            <a:r>
              <a:rPr lang="en-US" sz="2000" dirty="0" smtClean="0"/>
              <a:t> Tell a story</a:t>
            </a:r>
          </a:p>
          <a:p>
            <a:pPr>
              <a:buFont typeface="Arial" pitchFamily="34" charset="0"/>
              <a:buChar char="•"/>
            </a:pPr>
            <a:r>
              <a:rPr lang="en-US" sz="2000" dirty="0" smtClean="0"/>
              <a:t> Donor-centered</a:t>
            </a:r>
          </a:p>
          <a:p>
            <a:pPr>
              <a:buFont typeface="Arial" pitchFamily="34" charset="0"/>
              <a:buChar char="•"/>
            </a:pPr>
            <a:r>
              <a:rPr lang="en-US" sz="2000" dirty="0" smtClean="0"/>
              <a:t> Emotional </a:t>
            </a:r>
          </a:p>
          <a:p>
            <a:pPr>
              <a:buFont typeface="Arial" pitchFamily="34" charset="0"/>
              <a:buChar char="•"/>
            </a:pPr>
            <a:r>
              <a:rPr lang="en-US" sz="2000" dirty="0" smtClean="0"/>
              <a:t> Personal</a:t>
            </a:r>
          </a:p>
          <a:p>
            <a:pPr>
              <a:buFont typeface="Arial" pitchFamily="34" charset="0"/>
              <a:buChar char="•"/>
            </a:pPr>
            <a:r>
              <a:rPr lang="en-US" sz="2000" dirty="0" smtClean="0"/>
              <a:t> About a specific project, program, service</a:t>
            </a:r>
          </a:p>
          <a:p>
            <a:pPr>
              <a:buFont typeface="Arial" pitchFamily="34" charset="0"/>
              <a:buChar char="•"/>
            </a:pPr>
            <a:r>
              <a:rPr lang="en-US" sz="2000" dirty="0" smtClean="0"/>
              <a:t> Set a specific goal  - what you want to accomplish </a:t>
            </a:r>
          </a:p>
          <a:p>
            <a:pPr>
              <a:buFont typeface="Arial" pitchFamily="34" charset="0"/>
              <a:buChar char="•"/>
            </a:pPr>
            <a:r>
              <a:rPr lang="en-US" sz="2000" dirty="0" smtClean="0"/>
              <a:t>Specific call to action</a:t>
            </a:r>
          </a:p>
          <a:p>
            <a:pPr>
              <a:buFont typeface="Arial" pitchFamily="34" charset="0"/>
              <a:buChar char="•"/>
            </a:pPr>
            <a:r>
              <a:rPr lang="en-US" sz="2000" dirty="0" smtClean="0"/>
              <a:t> Fresh language, word choice </a:t>
            </a:r>
          </a:p>
          <a:p>
            <a:pPr>
              <a:buNone/>
            </a:pPr>
            <a:endParaRPr lang="en-US" sz="2000" dirty="0"/>
          </a:p>
        </p:txBody>
      </p:sp>
      <p:sp>
        <p:nvSpPr>
          <p:cNvPr id="4" name="Content Placeholder 3"/>
          <p:cNvSpPr>
            <a:spLocks noGrp="1"/>
          </p:cNvSpPr>
          <p:nvPr>
            <p:ph sz="quarter" idx="4"/>
          </p:nvPr>
        </p:nvSpPr>
        <p:spPr>
          <a:xfrm>
            <a:off x="228600" y="2209800"/>
            <a:ext cx="4038600" cy="3913632"/>
          </a:xfrm>
        </p:spPr>
        <p:txBody>
          <a:bodyPr>
            <a:normAutofit/>
          </a:bodyPr>
          <a:lstStyle/>
          <a:p>
            <a:pPr>
              <a:buFont typeface="Arial" pitchFamily="34" charset="0"/>
              <a:buChar char="•"/>
            </a:pPr>
            <a:r>
              <a:rPr lang="en-US" sz="2000" dirty="0" smtClean="0"/>
              <a:t> Present information</a:t>
            </a:r>
          </a:p>
          <a:p>
            <a:pPr>
              <a:buFont typeface="Arial" pitchFamily="34" charset="0"/>
              <a:buChar char="•"/>
            </a:pPr>
            <a:r>
              <a:rPr lang="en-US" sz="2000" dirty="0" smtClean="0"/>
              <a:t> Organization-centered</a:t>
            </a:r>
          </a:p>
          <a:p>
            <a:pPr>
              <a:buFont typeface="Arial" pitchFamily="34" charset="0"/>
              <a:buChar char="•"/>
            </a:pPr>
            <a:r>
              <a:rPr lang="en-US" sz="2000" dirty="0" smtClean="0"/>
              <a:t> Use passive voice</a:t>
            </a:r>
          </a:p>
          <a:p>
            <a:pPr>
              <a:buFont typeface="Arial" pitchFamily="34" charset="0"/>
              <a:buChar char="•"/>
            </a:pPr>
            <a:r>
              <a:rPr lang="en-US" sz="2000" dirty="0" smtClean="0"/>
              <a:t> Minimize emotion, but escalate positive</a:t>
            </a:r>
          </a:p>
          <a:p>
            <a:pPr>
              <a:buFont typeface="Arial" pitchFamily="34" charset="0"/>
              <a:buChar char="•"/>
            </a:pPr>
            <a:r>
              <a:rPr lang="en-US" sz="2000" dirty="0" smtClean="0"/>
              <a:t> Keep large group/mass public audience in mind </a:t>
            </a:r>
          </a:p>
          <a:p>
            <a:pPr>
              <a:buFont typeface="Arial" pitchFamily="34" charset="0"/>
              <a:buChar char="•"/>
            </a:pPr>
            <a:r>
              <a:rPr lang="en-US" sz="2000" dirty="0" smtClean="0"/>
              <a:t> Discuss what has already been accomplished</a:t>
            </a:r>
          </a:p>
          <a:p>
            <a:pPr>
              <a:buFont typeface="Arial" pitchFamily="34" charset="0"/>
              <a:buChar char="•"/>
            </a:pPr>
            <a:r>
              <a:rPr lang="en-US" sz="2000" dirty="0" smtClean="0"/>
              <a:t> More common language, common word choice</a:t>
            </a:r>
          </a:p>
          <a:p>
            <a:endParaRPr lang="en-US" sz="2000" dirty="0" smtClean="0"/>
          </a:p>
          <a:p>
            <a:endParaRPr lang="en-US" sz="2000" dirty="0"/>
          </a:p>
        </p:txBody>
      </p:sp>
      <p:sp>
        <p:nvSpPr>
          <p:cNvPr id="7" name="TextBox 6"/>
          <p:cNvSpPr txBox="1"/>
          <p:nvPr/>
        </p:nvSpPr>
        <p:spPr>
          <a:xfrm>
            <a:off x="152400" y="304800"/>
            <a:ext cx="7772400" cy="1015663"/>
          </a:xfrm>
          <a:prstGeom prst="rect">
            <a:avLst/>
          </a:prstGeom>
          <a:noFill/>
        </p:spPr>
        <p:txBody>
          <a:bodyPr wrap="square" rtlCol="0">
            <a:spAutoFit/>
          </a:bodyPr>
          <a:lstStyle/>
          <a:p>
            <a:pPr algn="ctr"/>
            <a:r>
              <a:rPr lang="en-US" sz="3000" b="1" i="1" dirty="0" smtClean="0"/>
              <a:t>The Message Matters</a:t>
            </a:r>
          </a:p>
          <a:p>
            <a:pPr algn="ctr"/>
            <a:r>
              <a:rPr lang="en-US" sz="3000" b="1" i="1" dirty="0" smtClean="0"/>
              <a:t>… and so does our purpose for saying it!</a:t>
            </a:r>
            <a:endParaRPr lang="en-US" sz="3000"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0"/>
            <a:ext cx="7696200" cy="4154984"/>
          </a:xfrm>
          <a:prstGeom prst="rect">
            <a:avLst/>
          </a:prstGeom>
          <a:noFill/>
          <a:ln w="12700">
            <a:solidFill>
              <a:schemeClr val="tx1"/>
            </a:solidFill>
          </a:ln>
        </p:spPr>
        <p:txBody>
          <a:bodyPr wrap="square" rtlCol="0">
            <a:spAutoFit/>
          </a:bodyPr>
          <a:lstStyle/>
          <a:p>
            <a:endParaRPr lang="en-US" sz="2400" i="1" u="sng" dirty="0" smtClean="0"/>
          </a:p>
          <a:p>
            <a:r>
              <a:rPr lang="en-US" sz="2400" i="1" u="sng" dirty="0" smtClean="0"/>
              <a:t>Please fund our prison literacy program.</a:t>
            </a:r>
          </a:p>
          <a:p>
            <a:endParaRPr lang="en-US" sz="2400" i="1" u="sng" dirty="0" smtClean="0"/>
          </a:p>
          <a:p>
            <a:r>
              <a:rPr lang="en-US" sz="2400" dirty="0" smtClean="0"/>
              <a:t>Family Ties Organization has designed a powerful program to serve children of prison inmates and their families by creating on-site libraries in prison visiting rooms, giving books for children to take home and keep, supporting prisons’ Storybook Programs, and offering literacy seminars for prisoners and their children to help them read and spend time together.</a:t>
            </a:r>
          </a:p>
          <a:p>
            <a:endParaRPr lang="en-US" sz="2400" dirty="0"/>
          </a:p>
        </p:txBody>
      </p:sp>
      <p:sp>
        <p:nvSpPr>
          <p:cNvPr id="4" name="TextBox 3"/>
          <p:cNvSpPr txBox="1"/>
          <p:nvPr/>
        </p:nvSpPr>
        <p:spPr>
          <a:xfrm>
            <a:off x="1447800" y="533400"/>
            <a:ext cx="5562600" cy="553998"/>
          </a:xfrm>
          <a:prstGeom prst="rect">
            <a:avLst/>
          </a:prstGeom>
          <a:noFill/>
        </p:spPr>
        <p:txBody>
          <a:bodyPr wrap="square" rtlCol="0">
            <a:spAutoFit/>
          </a:bodyPr>
          <a:lstStyle/>
          <a:p>
            <a:r>
              <a:rPr lang="en-US" sz="3000" dirty="0" smtClean="0"/>
              <a:t>Before-and-After Example #1</a:t>
            </a:r>
            <a:endParaRPr lang="en-US" sz="3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81000"/>
            <a:ext cx="7696200" cy="4154984"/>
          </a:xfrm>
          <a:prstGeom prst="rect">
            <a:avLst/>
          </a:prstGeom>
          <a:noFill/>
          <a:ln w="12700">
            <a:solidFill>
              <a:schemeClr val="tx1"/>
            </a:solidFill>
          </a:ln>
        </p:spPr>
        <p:txBody>
          <a:bodyPr wrap="square" rtlCol="0">
            <a:spAutoFit/>
          </a:bodyPr>
          <a:lstStyle/>
          <a:p>
            <a:endParaRPr lang="en-US" sz="2400" i="1" u="sng" dirty="0" smtClean="0"/>
          </a:p>
          <a:p>
            <a:r>
              <a:rPr lang="en-US" sz="2400" i="1" u="sng" dirty="0" smtClean="0"/>
              <a:t>Please fund our prison literacy program.</a:t>
            </a:r>
          </a:p>
          <a:p>
            <a:endParaRPr lang="en-US" sz="2400" i="1" u="sng" dirty="0" smtClean="0"/>
          </a:p>
          <a:p>
            <a:r>
              <a:rPr lang="en-US" sz="2400" dirty="0" smtClean="0"/>
              <a:t>Family Ties Organization has designed a powerful program to serve children of prison inmates and their families by creating on-site libraries in prison visiting rooms, giving books for children to take home and keep, supporting prisons’ Storybook Programs, and offering literacy seminars for prisoners and their children to help them read and spend time together.</a:t>
            </a:r>
          </a:p>
          <a:p>
            <a:endParaRPr lang="en-US" sz="2400" dirty="0"/>
          </a:p>
        </p:txBody>
      </p:sp>
      <p:sp>
        <p:nvSpPr>
          <p:cNvPr id="4" name="TextBox 3"/>
          <p:cNvSpPr txBox="1"/>
          <p:nvPr/>
        </p:nvSpPr>
        <p:spPr>
          <a:xfrm>
            <a:off x="533400" y="5105400"/>
            <a:ext cx="7086600" cy="1107996"/>
          </a:xfrm>
          <a:prstGeom prst="rect">
            <a:avLst/>
          </a:prstGeom>
          <a:noFill/>
        </p:spPr>
        <p:txBody>
          <a:bodyPr wrap="square" rtlCol="0">
            <a:spAutoFit/>
          </a:bodyPr>
          <a:lstStyle/>
          <a:p>
            <a:pPr algn="ctr"/>
            <a:r>
              <a:rPr lang="en-US" sz="3300" b="1" i="1" dirty="0" smtClean="0">
                <a:solidFill>
                  <a:srgbClr val="7030A0"/>
                </a:solidFill>
              </a:rPr>
              <a:t>What do you think of this appeal? What’s wrong with 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7696200" cy="3416320"/>
          </a:xfrm>
          <a:prstGeom prst="rect">
            <a:avLst/>
          </a:prstGeom>
          <a:noFill/>
          <a:ln w="12700">
            <a:solidFill>
              <a:schemeClr val="tx1"/>
            </a:solidFill>
          </a:ln>
        </p:spPr>
        <p:txBody>
          <a:bodyPr wrap="square" rtlCol="0">
            <a:spAutoFit/>
          </a:bodyPr>
          <a:lstStyle/>
          <a:p>
            <a:endParaRPr lang="en-US" sz="2400" dirty="0" smtClean="0"/>
          </a:p>
          <a:p>
            <a:r>
              <a:rPr lang="en-US" sz="2400" dirty="0" smtClean="0"/>
              <a:t>Family Ties Organization has designed a powerful program to serve children of prison inmates and their families by creating on-site libraries in prison visiting rooms, giving books for children to take home and keep, supporting prisons’ Storybook Programs, and offering literacy seminars for prisoners and their children to help them read and spend time together.</a:t>
            </a:r>
          </a:p>
          <a:p>
            <a:endParaRPr lang="en-US" sz="2400" dirty="0"/>
          </a:p>
        </p:txBody>
      </p:sp>
      <p:sp>
        <p:nvSpPr>
          <p:cNvPr id="3" name="TextBox 2"/>
          <p:cNvSpPr txBox="1"/>
          <p:nvPr/>
        </p:nvSpPr>
        <p:spPr>
          <a:xfrm>
            <a:off x="838200" y="3657600"/>
            <a:ext cx="6477000" cy="2800767"/>
          </a:xfrm>
          <a:prstGeom prst="rect">
            <a:avLst/>
          </a:prstGeom>
          <a:noFill/>
        </p:spPr>
        <p:txBody>
          <a:bodyPr wrap="square" rtlCol="0">
            <a:spAutoFit/>
          </a:bodyPr>
          <a:lstStyle/>
          <a:p>
            <a:pPr marL="228600" indent="-228600">
              <a:buFont typeface="Arial" pitchFamily="34" charset="0"/>
              <a:buChar char="•"/>
            </a:pPr>
            <a:r>
              <a:rPr lang="en-US" sz="2200" i="1" dirty="0" smtClean="0">
                <a:solidFill>
                  <a:schemeClr val="bg1"/>
                </a:solidFill>
              </a:rPr>
              <a:t> </a:t>
            </a:r>
          </a:p>
          <a:p>
            <a:pPr marL="228600" indent="-228600">
              <a:buFont typeface="Arial" pitchFamily="34" charset="0"/>
              <a:buChar char="•"/>
            </a:pPr>
            <a:r>
              <a:rPr lang="en-US" sz="2200" i="1" dirty="0" smtClean="0">
                <a:solidFill>
                  <a:srgbClr val="002060"/>
                </a:solidFill>
              </a:rPr>
              <a:t>It uses passive voice</a:t>
            </a:r>
          </a:p>
          <a:p>
            <a:pPr marL="228600" indent="-228600">
              <a:buFont typeface="Arial" pitchFamily="34" charset="0"/>
              <a:buChar char="•"/>
            </a:pPr>
            <a:r>
              <a:rPr lang="en-US" sz="2200" i="1" dirty="0" smtClean="0">
                <a:solidFill>
                  <a:srgbClr val="002060"/>
                </a:solidFill>
              </a:rPr>
              <a:t>It’s about the organization and its program, not the results (which is what the donor cares about).</a:t>
            </a:r>
          </a:p>
          <a:p>
            <a:pPr marL="228600" indent="-228600">
              <a:buFont typeface="Arial" pitchFamily="34" charset="0"/>
              <a:buChar char="•"/>
            </a:pPr>
            <a:r>
              <a:rPr lang="en-US" sz="2200" i="1" dirty="0" smtClean="0">
                <a:solidFill>
                  <a:srgbClr val="002060"/>
                </a:solidFill>
              </a:rPr>
              <a:t> The sentence is way too long.</a:t>
            </a:r>
          </a:p>
          <a:p>
            <a:pPr marL="228600" indent="-228600">
              <a:buFont typeface="Arial" pitchFamily="34" charset="0"/>
              <a:buChar char="•"/>
            </a:pPr>
            <a:r>
              <a:rPr lang="en-US" sz="2200" i="1" dirty="0" smtClean="0">
                <a:solidFill>
                  <a:srgbClr val="002060"/>
                </a:solidFill>
              </a:rPr>
              <a:t> The word “powerful” is common and, in this case, meaningless. </a:t>
            </a:r>
            <a:endParaRPr lang="en-US" sz="2200"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828800"/>
            <a:ext cx="7315200" cy="3416320"/>
          </a:xfrm>
          <a:prstGeom prst="rect">
            <a:avLst/>
          </a:prstGeom>
          <a:noFill/>
          <a:ln w="9525">
            <a:solidFill>
              <a:schemeClr val="tx1"/>
            </a:solidFill>
          </a:ln>
        </p:spPr>
        <p:txBody>
          <a:bodyPr wrap="square" rtlCol="0">
            <a:spAutoFit/>
          </a:bodyPr>
          <a:lstStyle/>
          <a:p>
            <a:endParaRPr lang="en-US" sz="2400" dirty="0" smtClean="0"/>
          </a:p>
          <a:p>
            <a:r>
              <a:rPr lang="en-US" sz="2400" dirty="0" smtClean="0"/>
              <a:t>Your gifts help to strengthen the estranged family bonds between prisoners and the children they rarely see. The books and libraries you fund are important. But most of all, you are helping to foster much-needed family time, care and attention – not only for the inmates, but for the children who need their love so very much.</a:t>
            </a:r>
          </a:p>
          <a:p>
            <a:endParaRPr lang="en-US" sz="2400" dirty="0"/>
          </a:p>
        </p:txBody>
      </p:sp>
      <p:sp>
        <p:nvSpPr>
          <p:cNvPr id="3" name="TextBox 2"/>
          <p:cNvSpPr txBox="1"/>
          <p:nvPr/>
        </p:nvSpPr>
        <p:spPr>
          <a:xfrm>
            <a:off x="914400" y="533400"/>
            <a:ext cx="6858000" cy="477054"/>
          </a:xfrm>
          <a:prstGeom prst="rect">
            <a:avLst/>
          </a:prstGeom>
          <a:noFill/>
          <a:ln w="9525">
            <a:noFill/>
          </a:ln>
        </p:spPr>
        <p:txBody>
          <a:bodyPr wrap="square" rtlCol="0">
            <a:spAutoFit/>
          </a:bodyPr>
          <a:lstStyle/>
          <a:p>
            <a:r>
              <a:rPr lang="en-US" sz="2400" i="1" dirty="0" smtClean="0">
                <a:solidFill>
                  <a:schemeClr val="bg1"/>
                </a:solidFill>
              </a:rPr>
              <a:t>Let’s rewrite it…</a:t>
            </a:r>
            <a:endParaRPr lang="en-US" sz="2400" i="1" dirty="0">
              <a:solidFill>
                <a:schemeClr val="bg1"/>
              </a:solidFill>
            </a:endParaRPr>
          </a:p>
        </p:txBody>
      </p:sp>
      <p:sp>
        <p:nvSpPr>
          <p:cNvPr id="4" name="TextBox 3"/>
          <p:cNvSpPr txBox="1"/>
          <p:nvPr/>
        </p:nvSpPr>
        <p:spPr>
          <a:xfrm>
            <a:off x="2819400" y="6096000"/>
            <a:ext cx="5181600" cy="523220"/>
          </a:xfrm>
          <a:prstGeom prst="rect">
            <a:avLst/>
          </a:prstGeom>
          <a:noFill/>
        </p:spPr>
        <p:txBody>
          <a:bodyPr wrap="square" rtlCol="0">
            <a:spAutoFit/>
          </a:bodyPr>
          <a:lstStyle/>
          <a:p>
            <a:pPr algn="r"/>
            <a:r>
              <a:rPr lang="en-US" sz="1400" i="1" dirty="0" smtClean="0"/>
              <a:t>Source: Gail Perry, Fired-Up Fundraising: Crafting Fundraising Letters: What to Say Instead of “Programs and Services”</a:t>
            </a:r>
            <a:endParaRPr lang="en-US" sz="1400" i="1" dirty="0"/>
          </a:p>
        </p:txBody>
      </p:sp>
      <p:sp>
        <p:nvSpPr>
          <p:cNvPr id="6" name="TextBox 5"/>
          <p:cNvSpPr txBox="1"/>
          <p:nvPr/>
        </p:nvSpPr>
        <p:spPr>
          <a:xfrm>
            <a:off x="533400" y="838200"/>
            <a:ext cx="7162800" cy="584775"/>
          </a:xfrm>
          <a:prstGeom prst="rect">
            <a:avLst/>
          </a:prstGeom>
          <a:noFill/>
        </p:spPr>
        <p:txBody>
          <a:bodyPr wrap="square" rtlCol="0">
            <a:spAutoFit/>
          </a:bodyPr>
          <a:lstStyle/>
          <a:p>
            <a:r>
              <a:rPr lang="en-US" sz="3200" i="1" dirty="0" smtClean="0">
                <a:solidFill>
                  <a:srgbClr val="7030A0"/>
                </a:solidFill>
              </a:rPr>
              <a:t>Let’s make it better…</a:t>
            </a:r>
            <a:endParaRPr lang="en-US" sz="3200" i="1"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1600"/>
            <a:ext cx="7315200" cy="3785652"/>
          </a:xfrm>
          <a:prstGeom prst="rect">
            <a:avLst/>
          </a:prstGeom>
          <a:noFill/>
          <a:ln w="12700">
            <a:solidFill>
              <a:schemeClr val="tx1"/>
            </a:solidFill>
          </a:ln>
        </p:spPr>
        <p:txBody>
          <a:bodyPr wrap="square" rtlCol="0">
            <a:spAutoFit/>
          </a:bodyPr>
          <a:lstStyle/>
          <a:p>
            <a:endParaRPr lang="en-US" sz="2400" dirty="0" smtClean="0"/>
          </a:p>
          <a:p>
            <a:r>
              <a:rPr lang="en-US" sz="2400" dirty="0" smtClean="0"/>
              <a:t>On behalf of Veteran’s Society, thank you for your recent gift of $250, which we received on June 5, 2012.   As required by the IRS, we confirm that you have received no goods or services in exchange for your contribution.  The Veteran’s Society will make good use of your gift to support our programs and services, delivering the greatest impact possible.  Thank you again.</a:t>
            </a:r>
          </a:p>
          <a:p>
            <a:endParaRPr lang="en-US" sz="2400" dirty="0"/>
          </a:p>
        </p:txBody>
      </p:sp>
      <p:sp>
        <p:nvSpPr>
          <p:cNvPr id="4" name="TextBox 3"/>
          <p:cNvSpPr txBox="1"/>
          <p:nvPr/>
        </p:nvSpPr>
        <p:spPr>
          <a:xfrm>
            <a:off x="152400" y="5334000"/>
            <a:ext cx="7848600" cy="1015663"/>
          </a:xfrm>
          <a:prstGeom prst="rect">
            <a:avLst/>
          </a:prstGeom>
          <a:noFill/>
        </p:spPr>
        <p:txBody>
          <a:bodyPr wrap="square" rtlCol="0">
            <a:spAutoFit/>
          </a:bodyPr>
          <a:lstStyle/>
          <a:p>
            <a:pPr algn="ctr"/>
            <a:r>
              <a:rPr lang="en-US" sz="3000" b="1" i="1" dirty="0" smtClean="0">
                <a:solidFill>
                  <a:srgbClr val="7030A0"/>
                </a:solidFill>
              </a:rPr>
              <a:t>What do you think of this acknowledgement? What’s wrong with it?</a:t>
            </a:r>
            <a:endParaRPr lang="en-US" sz="3000" b="1" i="1" dirty="0">
              <a:solidFill>
                <a:srgbClr val="7030A0"/>
              </a:solidFill>
            </a:endParaRPr>
          </a:p>
        </p:txBody>
      </p:sp>
      <p:sp>
        <p:nvSpPr>
          <p:cNvPr id="5" name="TextBox 4"/>
          <p:cNvSpPr txBox="1"/>
          <p:nvPr/>
        </p:nvSpPr>
        <p:spPr>
          <a:xfrm>
            <a:off x="1219200" y="533400"/>
            <a:ext cx="5562600" cy="553998"/>
          </a:xfrm>
          <a:prstGeom prst="rect">
            <a:avLst/>
          </a:prstGeom>
          <a:noFill/>
        </p:spPr>
        <p:txBody>
          <a:bodyPr wrap="square" rtlCol="0">
            <a:spAutoFit/>
          </a:bodyPr>
          <a:lstStyle/>
          <a:p>
            <a:r>
              <a:rPr lang="en-US" sz="3000" dirty="0" smtClean="0"/>
              <a:t>Before-and-After Example #2</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495800"/>
            <a:ext cx="4876800" cy="1754326"/>
          </a:xfrm>
          <a:prstGeom prst="rect">
            <a:avLst/>
          </a:prstGeom>
          <a:noFill/>
        </p:spPr>
        <p:txBody>
          <a:bodyPr wrap="square" rtlCol="0">
            <a:spAutoFit/>
          </a:bodyPr>
          <a:lstStyle/>
          <a:p>
            <a:pPr>
              <a:buFont typeface="Arial" pitchFamily="34" charset="0"/>
              <a:buChar char="•"/>
            </a:pPr>
            <a:r>
              <a:rPr lang="en-US" i="1" dirty="0" smtClean="0">
                <a:solidFill>
                  <a:schemeClr val="bg1"/>
                </a:solidFill>
              </a:rPr>
              <a:t> </a:t>
            </a:r>
          </a:p>
          <a:p>
            <a:pPr>
              <a:buFont typeface="Arial" pitchFamily="34" charset="0"/>
              <a:buChar char="•"/>
            </a:pPr>
            <a:r>
              <a:rPr lang="en-US" i="1" dirty="0" smtClean="0">
                <a:solidFill>
                  <a:srgbClr val="7030A0"/>
                </a:solidFill>
              </a:rPr>
              <a:t> BORING (not compelling or  meaningful)</a:t>
            </a:r>
          </a:p>
          <a:p>
            <a:pPr>
              <a:buFont typeface="Arial" pitchFamily="34" charset="0"/>
              <a:buChar char="•"/>
            </a:pPr>
            <a:r>
              <a:rPr lang="en-US" i="1" dirty="0" smtClean="0">
                <a:solidFill>
                  <a:srgbClr val="7030A0"/>
                </a:solidFill>
              </a:rPr>
              <a:t> What programs and services?</a:t>
            </a:r>
          </a:p>
          <a:p>
            <a:pPr>
              <a:buFont typeface="Arial" pitchFamily="34" charset="0"/>
              <a:buChar char="•"/>
            </a:pPr>
            <a:r>
              <a:rPr lang="en-US" i="1" dirty="0" smtClean="0">
                <a:solidFill>
                  <a:srgbClr val="7030A0"/>
                </a:solidFill>
              </a:rPr>
              <a:t> Not personal or emotional</a:t>
            </a:r>
          </a:p>
          <a:p>
            <a:pPr>
              <a:buFont typeface="Arial" pitchFamily="34" charset="0"/>
              <a:buChar char="•"/>
            </a:pPr>
            <a:r>
              <a:rPr lang="en-US" i="1" dirty="0" smtClean="0">
                <a:solidFill>
                  <a:srgbClr val="7030A0"/>
                </a:solidFill>
              </a:rPr>
              <a:t> Common, overused language</a:t>
            </a:r>
          </a:p>
          <a:p>
            <a:pPr>
              <a:buFont typeface="Arial" pitchFamily="34" charset="0"/>
              <a:buChar char="•"/>
            </a:pPr>
            <a:r>
              <a:rPr lang="en-US" i="1" dirty="0" smtClean="0">
                <a:solidFill>
                  <a:srgbClr val="7030A0"/>
                </a:solidFill>
              </a:rPr>
              <a:t> Organization-centered</a:t>
            </a:r>
            <a:endParaRPr lang="en-US" i="1" dirty="0">
              <a:solidFill>
                <a:srgbClr val="7030A0"/>
              </a:solidFill>
            </a:endParaRPr>
          </a:p>
        </p:txBody>
      </p:sp>
      <p:sp>
        <p:nvSpPr>
          <p:cNvPr id="3" name="TextBox 2"/>
          <p:cNvSpPr txBox="1"/>
          <p:nvPr/>
        </p:nvSpPr>
        <p:spPr>
          <a:xfrm>
            <a:off x="457200" y="1066800"/>
            <a:ext cx="7315200" cy="3139321"/>
          </a:xfrm>
          <a:prstGeom prst="rect">
            <a:avLst/>
          </a:prstGeom>
          <a:noFill/>
          <a:ln w="12700">
            <a:solidFill>
              <a:schemeClr val="tx1"/>
            </a:solidFill>
          </a:ln>
        </p:spPr>
        <p:txBody>
          <a:bodyPr wrap="square" rtlCol="0">
            <a:spAutoFit/>
          </a:bodyPr>
          <a:lstStyle/>
          <a:p>
            <a:endParaRPr lang="en-US" sz="2200" dirty="0" smtClean="0"/>
          </a:p>
          <a:p>
            <a:r>
              <a:rPr lang="en-US" sz="2200" dirty="0" smtClean="0"/>
              <a:t>On behalf of Veteran’s Society, thank you for your recent gift of $50, which we received on June 5, 2012.   As required by the IRS, we confirm that you have received no goods or services in exchange for your contribution.  The Veteran’s Society will make good use of your gift to support our programs and services, delivering the greatest impact possible.  Thank you again.</a:t>
            </a:r>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7543800" cy="5062924"/>
          </a:xfrm>
          <a:prstGeom prst="rect">
            <a:avLst/>
          </a:prstGeom>
          <a:noFill/>
          <a:ln w="9525">
            <a:solidFill>
              <a:schemeClr val="tx1"/>
            </a:solidFill>
          </a:ln>
        </p:spPr>
        <p:txBody>
          <a:bodyPr wrap="square" rtlCol="0">
            <a:spAutoFit/>
          </a:bodyPr>
          <a:lstStyle/>
          <a:p>
            <a:r>
              <a:rPr lang="en-US" sz="1900" dirty="0" smtClean="0"/>
              <a:t>Just this week, Tom, who recently returned from his third tour of duty in Afghanistan, had a breakthrough.  And it is because of you and your generosity that we’re able to offer Tom, and so many others like him, the counseling they so desperately need.</a:t>
            </a:r>
          </a:p>
          <a:p>
            <a:endParaRPr lang="en-US" sz="1900" dirty="0" smtClean="0"/>
          </a:p>
          <a:p>
            <a:r>
              <a:rPr lang="en-US" sz="1900" dirty="0" smtClean="0"/>
              <a:t>Tom, feeling </a:t>
            </a:r>
            <a:r>
              <a:rPr lang="en-US" sz="1900" dirty="0" smtClean="0"/>
              <a:t>alone and depressed when we first met him, </a:t>
            </a:r>
            <a:r>
              <a:rPr lang="en-US" sz="1900" dirty="0" smtClean="0"/>
              <a:t>has </a:t>
            </a:r>
            <a:r>
              <a:rPr lang="en-US" sz="1900" dirty="0" smtClean="0"/>
              <a:t>struggled with how to </a:t>
            </a:r>
            <a:r>
              <a:rPr lang="en-US" sz="1900" i="1" dirty="0" smtClean="0"/>
              <a:t>feel normal again</a:t>
            </a:r>
            <a:r>
              <a:rPr lang="en-US" sz="1900" dirty="0" smtClean="0"/>
              <a:t>.  He has felt like a stranger to his family and friends.  But with help from a specially-trained therapist , Tom is now feeling positive about himself and his future.  And his wife and children have said that the old Tom is back, and their future looks bright!</a:t>
            </a:r>
          </a:p>
          <a:p>
            <a:endParaRPr lang="en-US" sz="1900" dirty="0" smtClean="0"/>
          </a:p>
          <a:p>
            <a:r>
              <a:rPr lang="en-US" sz="1900" dirty="0" smtClean="0"/>
              <a:t>On behalf of the Veteran’s Society, thank you for your generous gift of $250, which we received on June 5, 2012.   As required by the IRS, we confirm that you have received no goods or services in exchange for your contribution.  </a:t>
            </a:r>
          </a:p>
          <a:p>
            <a:endParaRPr lang="en-US" sz="1900" dirty="0"/>
          </a:p>
        </p:txBody>
      </p:sp>
      <p:sp>
        <p:nvSpPr>
          <p:cNvPr id="5" name="TextBox 4"/>
          <p:cNvSpPr txBox="1"/>
          <p:nvPr/>
        </p:nvSpPr>
        <p:spPr>
          <a:xfrm>
            <a:off x="304800" y="5867400"/>
            <a:ext cx="7543800" cy="738664"/>
          </a:xfrm>
          <a:prstGeom prst="rect">
            <a:avLst/>
          </a:prstGeom>
          <a:noFill/>
        </p:spPr>
        <p:txBody>
          <a:bodyPr wrap="square" rtlCol="0">
            <a:spAutoFit/>
          </a:bodyPr>
          <a:lstStyle/>
          <a:p>
            <a:r>
              <a:rPr lang="en-US" sz="1400" i="1" dirty="0" smtClean="0">
                <a:solidFill>
                  <a:srgbClr val="7030A0"/>
                </a:solidFill>
              </a:rPr>
              <a:t>NOTE:  The appeal letter asked for donations to help hire additional therapists to meet the needs of the veterans returning from war zones, who were struggling to acclimate back into society.</a:t>
            </a:r>
            <a:endParaRPr lang="en-US" sz="1400" i="1" dirty="0">
              <a:solidFill>
                <a:srgbClr val="7030A0"/>
              </a:solidFill>
            </a:endParaRPr>
          </a:p>
        </p:txBody>
      </p:sp>
      <p:sp>
        <p:nvSpPr>
          <p:cNvPr id="6" name="TextBox 5"/>
          <p:cNvSpPr txBox="1"/>
          <p:nvPr/>
        </p:nvSpPr>
        <p:spPr>
          <a:xfrm>
            <a:off x="228600" y="152400"/>
            <a:ext cx="4267200" cy="400110"/>
          </a:xfrm>
          <a:prstGeom prst="rect">
            <a:avLst/>
          </a:prstGeom>
          <a:noFill/>
        </p:spPr>
        <p:txBody>
          <a:bodyPr wrap="square" rtlCol="0">
            <a:spAutoFit/>
          </a:bodyPr>
          <a:lstStyle/>
          <a:p>
            <a:r>
              <a:rPr lang="en-US" sz="2000" b="1" i="1" dirty="0" smtClean="0">
                <a:solidFill>
                  <a:srgbClr val="7030A0"/>
                </a:solidFill>
              </a:rPr>
              <a:t>Let’s make it better…</a:t>
            </a:r>
            <a:endParaRPr lang="en-US" sz="2000" b="1" i="1"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6553200" cy="2585323"/>
          </a:xfrm>
          <a:prstGeom prst="rect">
            <a:avLst/>
          </a:prstGeom>
          <a:noFill/>
        </p:spPr>
        <p:txBody>
          <a:bodyPr wrap="square" rtlCol="0">
            <a:spAutoFit/>
          </a:bodyPr>
          <a:lstStyle/>
          <a:p>
            <a:r>
              <a:rPr lang="en-US" sz="5400" dirty="0" smtClean="0">
                <a:solidFill>
                  <a:srgbClr val="002060"/>
                </a:solidFill>
              </a:rPr>
              <a:t>Samples of some of our most successful proposals…</a:t>
            </a:r>
            <a:endParaRPr lang="en-US" sz="5400" dirty="0">
              <a:solidFill>
                <a:srgbClr val="002060"/>
              </a:solidFill>
            </a:endParaRPr>
          </a:p>
        </p:txBody>
      </p:sp>
      <p:pic>
        <p:nvPicPr>
          <p:cNvPr id="3" name="Picture 2" descr="Greater PA &amp; SWWV-PMS293.png"/>
          <p:cNvPicPr>
            <a:picLocks noChangeAspect="1"/>
          </p:cNvPicPr>
          <p:nvPr/>
        </p:nvPicPr>
        <p:blipFill>
          <a:blip r:embed="rId3" cstate="print"/>
          <a:stretch>
            <a:fillRect/>
          </a:stretch>
        </p:blipFill>
        <p:spPr>
          <a:xfrm>
            <a:off x="3352800" y="4343400"/>
            <a:ext cx="3950216" cy="17952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7543800" cy="5555367"/>
          </a:xfrm>
          <a:prstGeom prst="rect">
            <a:avLst/>
          </a:prstGeom>
          <a:noFill/>
        </p:spPr>
        <p:txBody>
          <a:bodyPr wrap="square" rtlCol="0">
            <a:spAutoFit/>
          </a:bodyPr>
          <a:lstStyle/>
          <a:p>
            <a:pPr marL="457200" indent="-457200" algn="ctr">
              <a:spcAft>
                <a:spcPts val="1800"/>
              </a:spcAft>
            </a:pPr>
            <a:r>
              <a:rPr lang="en-US" sz="2500" u="sng" dirty="0" smtClean="0"/>
              <a:t>Today’s Objectives</a:t>
            </a:r>
          </a:p>
          <a:p>
            <a:pPr marL="457200" indent="-457200">
              <a:spcAft>
                <a:spcPts val="1800"/>
              </a:spcAft>
              <a:buFont typeface="Wingdings" pitchFamily="2" charset="2"/>
              <a:buChar char="ü"/>
            </a:pPr>
            <a:r>
              <a:rPr lang="en-US" sz="2000" dirty="0" smtClean="0"/>
              <a:t>Develop an awareness of audience personality type and strategies for customizing your writing to appeal to each audience.</a:t>
            </a:r>
          </a:p>
          <a:p>
            <a:pPr marL="457200" indent="-457200">
              <a:spcAft>
                <a:spcPts val="1800"/>
              </a:spcAft>
              <a:buFont typeface="Wingdings" pitchFamily="2" charset="2"/>
              <a:buChar char="ü"/>
            </a:pPr>
            <a:r>
              <a:rPr lang="en-US" sz="2000" dirty="0" smtClean="0"/>
              <a:t>Refresh and strengthen knowledge of basic writing skills. </a:t>
            </a:r>
          </a:p>
          <a:p>
            <a:pPr marL="457200" indent="-457200" algn="just">
              <a:spcAft>
                <a:spcPts val="1800"/>
              </a:spcAft>
              <a:buFont typeface="Wingdings" pitchFamily="2" charset="2"/>
              <a:buChar char="ü"/>
            </a:pPr>
            <a:r>
              <a:rPr lang="en-US" sz="2000" dirty="0" smtClean="0"/>
              <a:t>Develop a greater understanding of the differences between writing with a fundraising purpose versus writing with a marketing purpose.</a:t>
            </a:r>
          </a:p>
          <a:p>
            <a:pPr marL="457200" indent="-457200" algn="just">
              <a:spcAft>
                <a:spcPts val="1800"/>
              </a:spcAft>
              <a:buFont typeface="Wingdings" pitchFamily="2" charset="2"/>
              <a:buChar char="ü"/>
            </a:pPr>
            <a:r>
              <a:rPr lang="en-US" sz="2000" dirty="0" smtClean="0"/>
              <a:t>Be inspired to write with renewed creativity and “break out of the mold.”</a:t>
            </a:r>
          </a:p>
          <a:p>
            <a:pPr marL="457200" indent="-457200" algn="just">
              <a:spcAft>
                <a:spcPts val="1800"/>
              </a:spcAft>
              <a:buFont typeface="Wingdings" pitchFamily="2" charset="2"/>
              <a:buChar char="ü"/>
            </a:pPr>
            <a:r>
              <a:rPr lang="en-US" sz="2000" dirty="0" smtClean="0"/>
              <a:t>Active participation; be comfortable asking questions as they arise.</a:t>
            </a:r>
          </a:p>
          <a:p>
            <a:pPr marL="457200" indent="-457200" algn="just">
              <a:spcAft>
                <a:spcPts val="1800"/>
              </a:spcAft>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48119"/>
            <a:ext cx="76962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Dear Mr. Donor: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wish come true</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It’s something you read about in fairytales featuring genies, wizards and magicians.  Stories that start with “once upon a time” and end with “happily ever after.”  But the truth is a very real thing.  And it’s something we can bring to life for children who need it most.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all started “once upon a time,” 25 years ago, when a child in our area living with a life-threatening medical condition made a wish.  He wanted to visit his uncle in Texas for a simple piggyback ride. The Make-A-Wish Foundation of Greater Pennsylvania and Southern West Virginia made that wish come true.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Since that day, we have made more than 9,500 wishes come true.  Last year alone we granted 707 wishes – nearly 2 wishes a day.  And we’ve never had to turn down a single wish.  That’s pretty incredible knowing the average wish costs $3,400.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But without the generosity of donors like you, none of this would be possible. Your contribution makes such a difference.  Last year you were kind enough to make a $3,400 </a:t>
            </a: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Wishmaker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grant to completely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fund the wish of a York child</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 truly appreciate that and we hope you’re willing to make the same donation this year.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Wishes do come true.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 you see, it doesn’t take a magic wand.  It doesn’t take an enchanted spell or even a fairy godmother.  Making a wish come true just takes people like you.  With your continued support, we’ll create many more “happily ever after” moments for children in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Thank you for your generosity and support.  Thank you for making a difference.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52400" y="74982"/>
            <a:ext cx="7620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Dear Mr. Foundation: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fiscal year 2005, the Make-A-Wish Foundation of Western Pennsylvania and Southern West Virginia fulfilled the magical wishes of 608 children – the most wishes ever granted in our chapter’s 22-year history.  A wish dad recently wrote a letter that truly touched us, and reinforces the importance of why our donors choose to </a:t>
            </a: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share the power of a wish</a:t>
            </a:r>
            <a:r>
              <a:rPr kumimoji="0" lang="en-US" sz="1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all know that children dream.  It is one of the things they do best.  Our own childhood was filled with </a:t>
            </a:r>
            <a:r>
              <a:rPr kumimoji="0" lang="en-US" sz="1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somedays</a:t>
            </a: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When a child becomes seriously ill, those </a:t>
            </a:r>
            <a:r>
              <a:rPr kumimoji="0" lang="en-US" sz="1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somedays</a:t>
            </a: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still exist, but they are touched with a bit more desperation and anxiousness.  They are living their lives being poked, prodded and in pain, and it becomes very real that those </a:t>
            </a:r>
            <a:r>
              <a:rPr kumimoji="0" lang="en-US" sz="1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somedays</a:t>
            </a: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might not happen.  Make-A-Wish provides these children with the real hope that at least one of their </a:t>
            </a:r>
            <a:r>
              <a:rPr kumimoji="0" lang="en-US" sz="1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somedays</a:t>
            </a: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can happen. It accelerates this one aspect of their life without putting a burden on the family to provide it. Instead, this burden is shared by the unselfish giving of untold numbers of people.  It is amazing that all of these people give without knowing the individuals they are helping!”</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Of the 608 </a:t>
            </a:r>
            <a:r>
              <a:rPr kumimoji="0" lang="en-US" sz="15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somedays</a:t>
            </a: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that came true last year, Elise was able to meet all of her favorite princesses at Disney World; Ashley received the break she needed from her cancer treatments while on a Caribbean cruise; and Heather met her idol, Katie </a:t>
            </a:r>
            <a:r>
              <a:rPr kumimoji="0" lang="en-US" sz="1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Couric</a:t>
            </a: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Our children’s wishes are as creative and unique as they are.</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Make-A-Wish wants to be able to continue to encourage the more than 400 children who are waiting for wishes today.  We invite you to again help us provide hope, strength and joy to these children and their families with a gift of $3,900, to make an Erie County wish child’s </a:t>
            </a:r>
            <a:r>
              <a:rPr kumimoji="0" lang="en-US" sz="1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someday</a:t>
            </a: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come true.</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want to thank you for considering this request, and for helping </a:t>
            </a:r>
            <a:r>
              <a:rPr kumimoji="0" lang="en-US" sz="15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somedays</a:t>
            </a: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come true for so many children in the past.  We agree with our wish dad – you are amazing!</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6477000" cy="4154984"/>
          </a:xfrm>
          <a:prstGeom prst="rect">
            <a:avLst/>
          </a:prstGeom>
          <a:noFill/>
        </p:spPr>
        <p:txBody>
          <a:bodyPr wrap="square" rtlCol="0">
            <a:spAutoFit/>
          </a:bodyPr>
          <a:lstStyle/>
          <a:p>
            <a:r>
              <a:rPr lang="en-US" sz="4400" dirty="0" smtClean="0">
                <a:solidFill>
                  <a:srgbClr val="7030A0"/>
                </a:solidFill>
              </a:rPr>
              <a:t>Your proposal resulted in a generous gift, now how do you ensure that your thank you has the potential to lead to another gift?</a:t>
            </a:r>
            <a:endParaRPr lang="en-US" sz="4400"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391400" cy="553998"/>
          </a:xfrm>
          <a:prstGeom prst="rect">
            <a:avLst/>
          </a:prstGeom>
          <a:noFill/>
        </p:spPr>
        <p:txBody>
          <a:bodyPr wrap="square" rtlCol="0">
            <a:spAutoFit/>
          </a:bodyPr>
          <a:lstStyle/>
          <a:p>
            <a:pPr algn="ctr"/>
            <a:r>
              <a:rPr lang="en-US" sz="3000" dirty="0" smtClean="0">
                <a:solidFill>
                  <a:srgbClr val="7030A0"/>
                </a:solidFill>
              </a:rPr>
              <a:t>Tips for Creative Thank You Letters</a:t>
            </a:r>
            <a:endParaRPr lang="en-US" sz="3000" dirty="0">
              <a:solidFill>
                <a:srgbClr val="7030A0"/>
              </a:solidFill>
            </a:endParaRPr>
          </a:p>
        </p:txBody>
      </p:sp>
      <p:sp>
        <p:nvSpPr>
          <p:cNvPr id="3" name="TextBox 2"/>
          <p:cNvSpPr txBox="1"/>
          <p:nvPr/>
        </p:nvSpPr>
        <p:spPr>
          <a:xfrm>
            <a:off x="457200" y="1676400"/>
            <a:ext cx="7467600" cy="4462760"/>
          </a:xfrm>
          <a:prstGeom prst="rect">
            <a:avLst/>
          </a:prstGeom>
          <a:noFill/>
        </p:spPr>
        <p:txBody>
          <a:bodyPr wrap="square" rtlCol="0">
            <a:spAutoFit/>
          </a:bodyPr>
          <a:lstStyle/>
          <a:p>
            <a:pPr marL="228600" indent="-228600">
              <a:spcAft>
                <a:spcPts val="1200"/>
              </a:spcAft>
              <a:buFont typeface="Wingdings" pitchFamily="2" charset="2"/>
              <a:buChar char="Ø"/>
            </a:pPr>
            <a:r>
              <a:rPr lang="en-US" dirty="0" smtClean="0"/>
              <a:t>Start with a story about how donors’ money will be used – you don’t always have to start with “Thank you for your gift of…,”  but be sure to include it elsewhere in the letter.</a:t>
            </a:r>
          </a:p>
          <a:p>
            <a:pPr marL="228600" indent="-228600">
              <a:spcAft>
                <a:spcPts val="1200"/>
              </a:spcAft>
              <a:buFont typeface="Wingdings" pitchFamily="2" charset="2"/>
              <a:buChar char="Ø"/>
            </a:pPr>
            <a:r>
              <a:rPr lang="en-US" dirty="0" smtClean="0"/>
              <a:t>Relate the thank you letter back to the appeal letter (e.g., if you asked for money to build a </a:t>
            </a:r>
            <a:r>
              <a:rPr lang="en-US" dirty="0" err="1" smtClean="0"/>
              <a:t>rec</a:t>
            </a:r>
            <a:r>
              <a:rPr lang="en-US" dirty="0" smtClean="0"/>
              <a:t> center, talk about the </a:t>
            </a:r>
            <a:r>
              <a:rPr lang="en-US" dirty="0" err="1" smtClean="0"/>
              <a:t>rec</a:t>
            </a:r>
            <a:r>
              <a:rPr lang="en-US" dirty="0" smtClean="0"/>
              <a:t> center).</a:t>
            </a:r>
          </a:p>
          <a:p>
            <a:pPr marL="228600" indent="-228600">
              <a:spcAft>
                <a:spcPts val="1200"/>
              </a:spcAft>
              <a:buFont typeface="Wingdings" pitchFamily="2" charset="2"/>
              <a:buChar char="Ø"/>
            </a:pPr>
            <a:r>
              <a:rPr lang="en-US" dirty="0" smtClean="0"/>
              <a:t>Use a photo to demonstrate how donors’ money was used (a smiling child, a rendering of a building, a student studying in the library, etc.).</a:t>
            </a:r>
          </a:p>
          <a:p>
            <a:pPr marL="228600" indent="-228600">
              <a:spcAft>
                <a:spcPts val="1200"/>
              </a:spcAft>
              <a:buFont typeface="Wingdings" pitchFamily="2" charset="2"/>
              <a:buChar char="Ø"/>
            </a:pPr>
            <a:r>
              <a:rPr lang="en-US" dirty="0" smtClean="0"/>
              <a:t>Include invitations to tours, upcoming celebrations, as appropriate.  Be careful of value.</a:t>
            </a:r>
          </a:p>
          <a:p>
            <a:pPr marL="228600" indent="-228600">
              <a:spcAft>
                <a:spcPts val="1200"/>
              </a:spcAft>
              <a:buFont typeface="Wingdings" pitchFamily="2" charset="2"/>
              <a:buChar char="Ø"/>
            </a:pPr>
            <a:r>
              <a:rPr lang="en-US" dirty="0" smtClean="0"/>
              <a:t>Use a quote from someone touched by your organization.  Be careful not to overuse quotes from “experts” or “scholars.”</a:t>
            </a:r>
          </a:p>
          <a:p>
            <a:pPr marL="228600" indent="-228600">
              <a:spcAft>
                <a:spcPts val="1200"/>
              </a:spcAft>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1676400" y="381000"/>
          <a:ext cx="4664075" cy="6035675"/>
        </p:xfrm>
        <a:graphic>
          <a:graphicData uri="http://schemas.openxmlformats.org/presentationml/2006/ole">
            <p:oleObj spid="_x0000_s54274" name="Acrobat Document" r:id="rId4" imgW="4663409" imgH="6034916" progId="AcroExch.Document.7">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676400" y="304800"/>
          <a:ext cx="4664075" cy="6035675"/>
        </p:xfrm>
        <a:graphic>
          <a:graphicData uri="http://schemas.openxmlformats.org/presentationml/2006/ole">
            <p:oleObj spid="_x0000_s55298" name="Acrobat Document" r:id="rId4" imgW="4663409" imgH="6034916" progId="AcroExch.Document.7">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3" name="Object 3"/>
          <p:cNvGraphicFramePr>
            <a:graphicFrameLocks noChangeAspect="1"/>
          </p:cNvGraphicFramePr>
          <p:nvPr/>
        </p:nvGraphicFramePr>
        <p:xfrm>
          <a:off x="1828800" y="304800"/>
          <a:ext cx="4664075" cy="6035675"/>
        </p:xfrm>
        <a:graphic>
          <a:graphicData uri="http://schemas.openxmlformats.org/presentationml/2006/ole">
            <p:oleObj spid="_x0000_s56323" name="Acrobat Document" r:id="rId4" imgW="4663409" imgH="6034916" progId="AcroExch.Document.7">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95400"/>
            <a:ext cx="7239000" cy="3970318"/>
          </a:xfrm>
          <a:prstGeom prst="rect">
            <a:avLst/>
          </a:prstGeom>
          <a:noFill/>
        </p:spPr>
        <p:txBody>
          <a:bodyPr wrap="square" rtlCol="0">
            <a:spAutoFit/>
          </a:bodyPr>
          <a:lstStyle/>
          <a:p>
            <a:r>
              <a:rPr lang="en-US" sz="4400" dirty="0" smtClean="0">
                <a:solidFill>
                  <a:srgbClr val="002060"/>
                </a:solidFill>
              </a:rPr>
              <a:t>We make a living by what we get, but we make a life by what we give.”</a:t>
            </a:r>
          </a:p>
          <a:p>
            <a:endParaRPr lang="en-US" sz="3000" dirty="0" smtClean="0">
              <a:solidFill>
                <a:srgbClr val="002060"/>
              </a:solidFill>
            </a:endParaRPr>
          </a:p>
          <a:p>
            <a:endParaRPr lang="en-US" sz="3000" dirty="0" smtClean="0">
              <a:solidFill>
                <a:srgbClr val="002060"/>
              </a:solidFill>
            </a:endParaRPr>
          </a:p>
          <a:p>
            <a:endParaRPr lang="en-US" sz="3000" dirty="0" smtClean="0">
              <a:solidFill>
                <a:srgbClr val="002060"/>
              </a:solidFill>
            </a:endParaRPr>
          </a:p>
          <a:p>
            <a:pPr algn="r">
              <a:buFontTx/>
              <a:buChar char="-"/>
            </a:pPr>
            <a:r>
              <a:rPr lang="en-US" sz="3000" dirty="0" smtClean="0">
                <a:solidFill>
                  <a:srgbClr val="002060"/>
                </a:solidFill>
              </a:rPr>
              <a:t>Winston Churchill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7086600" cy="3785652"/>
          </a:xfrm>
          <a:prstGeom prst="rect">
            <a:avLst/>
          </a:prstGeom>
          <a:noFill/>
        </p:spPr>
        <p:txBody>
          <a:bodyPr wrap="square" rtlCol="0">
            <a:spAutoFit/>
          </a:bodyPr>
          <a:lstStyle/>
          <a:p>
            <a:pPr marL="228600" indent="-228600">
              <a:spcAft>
                <a:spcPts val="1200"/>
              </a:spcAft>
              <a:buFont typeface="Wingdings" pitchFamily="2" charset="2"/>
              <a:buChar char="Ø"/>
            </a:pPr>
            <a:r>
              <a:rPr lang="en-US" sz="2200" dirty="0" smtClean="0"/>
              <a:t>  In small groups, use the statement below as a starting point for a fundraising appeal – rewrite it, revise it, and add to it applying what we’ve been discussing today.</a:t>
            </a:r>
          </a:p>
          <a:p>
            <a:pPr marL="228600" indent="-228600">
              <a:spcAft>
                <a:spcPts val="1200"/>
              </a:spcAft>
              <a:buFont typeface="Wingdings" pitchFamily="2" charset="2"/>
              <a:buChar char="Ø"/>
            </a:pPr>
            <a:r>
              <a:rPr lang="en-US" sz="2200" dirty="0" smtClean="0"/>
              <a:t>  Each group will be determine their audience, whether it be a single or combination of personality types (expressive, analytical, bottom-liner,  amiable). </a:t>
            </a:r>
          </a:p>
          <a:p>
            <a:pPr marL="228600" indent="-228600">
              <a:spcAft>
                <a:spcPts val="1200"/>
              </a:spcAft>
              <a:buFont typeface="Wingdings" pitchFamily="2" charset="2"/>
              <a:buChar char="Ø"/>
            </a:pPr>
            <a:r>
              <a:rPr lang="en-US" sz="2200" dirty="0" smtClean="0"/>
              <a:t> One person from each group will be a spokesperson and share with us all your group’s writing.</a:t>
            </a:r>
            <a:endParaRPr lang="en-US" sz="2200" dirty="0"/>
          </a:p>
        </p:txBody>
      </p:sp>
      <p:sp>
        <p:nvSpPr>
          <p:cNvPr id="3" name="TextBox 2"/>
          <p:cNvSpPr txBox="1"/>
          <p:nvPr/>
        </p:nvSpPr>
        <p:spPr>
          <a:xfrm>
            <a:off x="381000" y="457200"/>
            <a:ext cx="7467600" cy="461665"/>
          </a:xfrm>
          <a:prstGeom prst="rect">
            <a:avLst/>
          </a:prstGeom>
          <a:noFill/>
        </p:spPr>
        <p:txBody>
          <a:bodyPr wrap="square" rtlCol="0">
            <a:spAutoFit/>
          </a:bodyPr>
          <a:lstStyle/>
          <a:p>
            <a:pPr algn="ctr"/>
            <a:r>
              <a:rPr lang="en-US" sz="2400" dirty="0" smtClean="0"/>
              <a:t>Put It Into Practice - Activity</a:t>
            </a:r>
            <a:endParaRPr lang="en-US" sz="2400" dirty="0"/>
          </a:p>
        </p:txBody>
      </p:sp>
      <p:sp>
        <p:nvSpPr>
          <p:cNvPr id="4" name="TextBox 3"/>
          <p:cNvSpPr txBox="1"/>
          <p:nvPr/>
        </p:nvSpPr>
        <p:spPr>
          <a:xfrm>
            <a:off x="609600" y="5029200"/>
            <a:ext cx="7162800" cy="1723549"/>
          </a:xfrm>
          <a:prstGeom prst="rect">
            <a:avLst/>
          </a:prstGeom>
          <a:noFill/>
          <a:ln w="12700">
            <a:solidFill>
              <a:schemeClr val="tx1"/>
            </a:solidFill>
          </a:ln>
        </p:spPr>
        <p:txBody>
          <a:bodyPr wrap="square" rtlCol="0">
            <a:spAutoFit/>
          </a:bodyPr>
          <a:lstStyle/>
          <a:p>
            <a:endParaRPr lang="en-US" dirty="0" smtClean="0"/>
          </a:p>
          <a:p>
            <a:r>
              <a:rPr lang="en-US" sz="2200" dirty="0" smtClean="0">
                <a:solidFill>
                  <a:srgbClr val="7030A0"/>
                </a:solidFill>
              </a:rPr>
              <a:t>With your gift, generations of students at XYZ University will have the resources necessary for research.</a:t>
            </a:r>
          </a:p>
          <a:p>
            <a:endParaRPr lang="en-US" sz="2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7620000" cy="5355312"/>
          </a:xfrm>
          <a:prstGeom prst="rect">
            <a:avLst/>
          </a:prstGeom>
          <a:noFill/>
        </p:spPr>
        <p:txBody>
          <a:bodyPr wrap="square" rtlCol="0">
            <a:spAutoFit/>
          </a:bodyPr>
          <a:lstStyle/>
          <a:p>
            <a:pPr>
              <a:lnSpc>
                <a:spcPct val="150000"/>
              </a:lnSpc>
            </a:pPr>
            <a:r>
              <a:rPr lang="en-US" dirty="0" smtClean="0"/>
              <a:t>Four Personalities – To Whom Are You Catering?</a:t>
            </a:r>
          </a:p>
          <a:p>
            <a:pPr lvl="1">
              <a:lnSpc>
                <a:spcPct val="150000"/>
              </a:lnSpc>
              <a:buFont typeface="Wingdings" pitchFamily="2" charset="2"/>
              <a:buChar char="Ø"/>
            </a:pPr>
            <a:r>
              <a:rPr lang="en-US" u="sng" dirty="0" smtClean="0"/>
              <a:t> The </a:t>
            </a:r>
            <a:r>
              <a:rPr lang="en-US" u="sng" dirty="0" err="1" smtClean="0"/>
              <a:t>Expressives</a:t>
            </a:r>
            <a:endParaRPr lang="en-US" u="sng" dirty="0" smtClean="0"/>
          </a:p>
          <a:p>
            <a:pPr lvl="1"/>
            <a:r>
              <a:rPr lang="en-US" dirty="0" smtClean="0"/>
              <a:t>Like bold statements, new directions, initiatives, bright ideas; they want to learn about the exciting things you’re up to and they are easily bored.</a:t>
            </a:r>
            <a:endParaRPr lang="en-US" dirty="0"/>
          </a:p>
          <a:p>
            <a:pPr lvl="1">
              <a:lnSpc>
                <a:spcPct val="150000"/>
              </a:lnSpc>
              <a:buFont typeface="Wingdings" pitchFamily="2" charset="2"/>
              <a:buChar char="Ø"/>
            </a:pPr>
            <a:r>
              <a:rPr lang="en-US" u="sng" dirty="0" smtClean="0"/>
              <a:t> The </a:t>
            </a:r>
            <a:r>
              <a:rPr lang="en-US" u="sng" dirty="0" err="1" smtClean="0"/>
              <a:t>Analyticals</a:t>
            </a:r>
            <a:endParaRPr lang="en-US" u="sng" dirty="0" smtClean="0"/>
          </a:p>
          <a:p>
            <a:pPr lvl="1"/>
            <a:r>
              <a:rPr lang="en-US" dirty="0" smtClean="0"/>
              <a:t>Crave facts, welcome documentation, statistics</a:t>
            </a:r>
            <a:r>
              <a:rPr lang="en-US" dirty="0"/>
              <a:t> </a:t>
            </a:r>
            <a:r>
              <a:rPr lang="en-US" dirty="0" smtClean="0"/>
              <a:t>and testimonials; they need proof and have trouble deciding.</a:t>
            </a:r>
          </a:p>
          <a:p>
            <a:pPr lvl="1">
              <a:lnSpc>
                <a:spcPct val="150000"/>
              </a:lnSpc>
              <a:buFont typeface="Wingdings" pitchFamily="2" charset="2"/>
              <a:buChar char="Ø"/>
            </a:pPr>
            <a:r>
              <a:rPr lang="en-US" u="sng" dirty="0" smtClean="0"/>
              <a:t> The Bottom-liners</a:t>
            </a:r>
          </a:p>
          <a:p>
            <a:pPr lvl="1"/>
            <a:r>
              <a:rPr lang="en-US" dirty="0" smtClean="0"/>
              <a:t>Value brevity and like summaries; they want to be told their task and they make quick decisions.</a:t>
            </a:r>
          </a:p>
          <a:p>
            <a:pPr lvl="1">
              <a:lnSpc>
                <a:spcPct val="150000"/>
              </a:lnSpc>
              <a:buFont typeface="Wingdings" pitchFamily="2" charset="2"/>
              <a:buChar char="Ø"/>
            </a:pPr>
            <a:r>
              <a:rPr lang="en-US" u="sng" dirty="0" smtClean="0"/>
              <a:t> The </a:t>
            </a:r>
            <a:r>
              <a:rPr lang="en-US" u="sng" dirty="0" err="1" smtClean="0"/>
              <a:t>Amiables</a:t>
            </a:r>
            <a:endParaRPr lang="en-US" u="sng" dirty="0" smtClean="0"/>
          </a:p>
          <a:p>
            <a:pPr lvl="1"/>
            <a:r>
              <a:rPr lang="en-US" dirty="0" smtClean="0"/>
              <a:t>Value relationships above all and want to be your friend and family; they respond to heavy use of “you” and warmhearted pictures.</a:t>
            </a:r>
          </a:p>
          <a:p>
            <a:pPr>
              <a:buFont typeface="Wingdings" pitchFamily="2" charset="2"/>
              <a:buChar char="Ø"/>
            </a:pPr>
            <a:endParaRPr lang="en-US" dirty="0"/>
          </a:p>
        </p:txBody>
      </p:sp>
      <p:sp>
        <p:nvSpPr>
          <p:cNvPr id="4" name="TextBox 3"/>
          <p:cNvSpPr txBox="1"/>
          <p:nvPr/>
        </p:nvSpPr>
        <p:spPr>
          <a:xfrm>
            <a:off x="4419600" y="6096000"/>
            <a:ext cx="3429000" cy="523220"/>
          </a:xfrm>
          <a:prstGeom prst="rect">
            <a:avLst/>
          </a:prstGeom>
          <a:noFill/>
        </p:spPr>
        <p:txBody>
          <a:bodyPr wrap="square" rtlCol="0">
            <a:spAutoFit/>
          </a:bodyPr>
          <a:lstStyle/>
          <a:p>
            <a:pPr algn="r"/>
            <a:r>
              <a:rPr lang="en-US" sz="1400" i="1" dirty="0" smtClean="0"/>
              <a:t>Source: Tom Ahern, </a:t>
            </a:r>
            <a:r>
              <a:rPr lang="en-US" sz="1400" i="1" dirty="0" err="1" smtClean="0"/>
              <a:t>AhernInk</a:t>
            </a:r>
            <a:r>
              <a:rPr lang="en-US" sz="1400" i="1" dirty="0" smtClean="0"/>
              <a:t>: How to Build the Perfect Donor Newsletter</a:t>
            </a:r>
            <a:endParaRPr lang="en-US" sz="1400" i="1" dirty="0"/>
          </a:p>
        </p:txBody>
      </p:sp>
      <p:sp>
        <p:nvSpPr>
          <p:cNvPr id="5" name="TextBox 4"/>
          <p:cNvSpPr txBox="1"/>
          <p:nvPr/>
        </p:nvSpPr>
        <p:spPr>
          <a:xfrm>
            <a:off x="533400" y="304800"/>
            <a:ext cx="7086600" cy="707886"/>
          </a:xfrm>
          <a:prstGeom prst="rect">
            <a:avLst/>
          </a:prstGeom>
          <a:noFill/>
        </p:spPr>
        <p:txBody>
          <a:bodyPr wrap="square" rtlCol="0">
            <a:spAutoFit/>
          </a:bodyPr>
          <a:lstStyle/>
          <a:p>
            <a:r>
              <a:rPr lang="en-US" sz="2000" dirty="0" smtClean="0">
                <a:solidFill>
                  <a:srgbClr val="7030A0"/>
                </a:solidFill>
              </a:rPr>
              <a:t>With your gift, generations of students at XYZ University will have the resources necessary for research.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90600"/>
            <a:ext cx="7315200" cy="4939814"/>
          </a:xfrm>
          <a:prstGeom prst="rect">
            <a:avLst/>
          </a:prstGeom>
          <a:noFill/>
        </p:spPr>
        <p:txBody>
          <a:bodyPr wrap="square" rtlCol="0">
            <a:spAutoFit/>
          </a:bodyPr>
          <a:lstStyle/>
          <a:p>
            <a:pPr algn="ctr"/>
            <a:r>
              <a:rPr lang="en-US" sz="7000" dirty="0" smtClean="0">
                <a:latin typeface="Boopee" pitchFamily="2" charset="0"/>
              </a:rPr>
              <a:t>“Writing comes more easily if you have something to say.”</a:t>
            </a:r>
          </a:p>
          <a:p>
            <a:pPr algn="ctr"/>
            <a:endParaRPr lang="en-US" sz="7000" dirty="0" smtClean="0">
              <a:latin typeface="Boopee" pitchFamily="2" charset="0"/>
            </a:endParaRPr>
          </a:p>
          <a:p>
            <a:pPr algn="r"/>
            <a:r>
              <a:rPr lang="en-US" sz="3500" dirty="0" smtClean="0">
                <a:latin typeface="Boopee" pitchFamily="2" charset="0"/>
              </a:rPr>
              <a:t>-</a:t>
            </a:r>
            <a:r>
              <a:rPr lang="en-US" sz="3500" dirty="0" err="1" smtClean="0">
                <a:latin typeface="Boopee" pitchFamily="2" charset="0"/>
              </a:rPr>
              <a:t>Sholem</a:t>
            </a:r>
            <a:r>
              <a:rPr lang="en-US" sz="3500" dirty="0" smtClean="0">
                <a:latin typeface="Boopee" pitchFamily="2" charset="0"/>
              </a:rPr>
              <a:t> Asch</a:t>
            </a:r>
            <a:endParaRPr lang="en-US" sz="3500" dirty="0">
              <a:latin typeface="Boopee" pitchFamily="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90600"/>
            <a:ext cx="7391400" cy="1477328"/>
          </a:xfrm>
          <a:prstGeom prst="rect">
            <a:avLst/>
          </a:prstGeom>
          <a:noFill/>
        </p:spPr>
        <p:txBody>
          <a:bodyPr wrap="square" rtlCol="0">
            <a:spAutoFit/>
          </a:bodyPr>
          <a:lstStyle/>
          <a:p>
            <a:r>
              <a:rPr lang="en-US" sz="3000" dirty="0" smtClean="0"/>
              <a:t>Don’t tell me the moon is shining: show me the glint on the broken glass.</a:t>
            </a:r>
          </a:p>
          <a:p>
            <a:pPr algn="r"/>
            <a:r>
              <a:rPr lang="en-US" sz="3000" dirty="0" smtClean="0"/>
              <a:t>-Anton Chekhov</a:t>
            </a:r>
            <a:endParaRPr lang="en-US" sz="3000" dirty="0"/>
          </a:p>
        </p:txBody>
      </p:sp>
      <p:sp>
        <p:nvSpPr>
          <p:cNvPr id="4" name="TextBox 3"/>
          <p:cNvSpPr txBox="1"/>
          <p:nvPr/>
        </p:nvSpPr>
        <p:spPr>
          <a:xfrm>
            <a:off x="457200" y="3810000"/>
            <a:ext cx="7239000" cy="1477328"/>
          </a:xfrm>
          <a:prstGeom prst="rect">
            <a:avLst/>
          </a:prstGeom>
          <a:noFill/>
        </p:spPr>
        <p:txBody>
          <a:bodyPr wrap="square" rtlCol="0">
            <a:spAutoFit/>
          </a:bodyPr>
          <a:lstStyle/>
          <a:p>
            <a:r>
              <a:rPr lang="en-US" sz="3000" dirty="0" smtClean="0"/>
              <a:t>I’m not a very good writer, but I’m an excellent rewriter.</a:t>
            </a:r>
          </a:p>
          <a:p>
            <a:pPr algn="r"/>
            <a:r>
              <a:rPr lang="en-US" sz="3000" dirty="0" smtClean="0"/>
              <a:t>-James Michener</a:t>
            </a:r>
            <a:endParaRPr lang="en-US"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7467600" cy="5016758"/>
          </a:xfrm>
          <a:prstGeom prst="rect">
            <a:avLst/>
          </a:prstGeom>
          <a:noFill/>
        </p:spPr>
        <p:txBody>
          <a:bodyPr wrap="square" rtlCol="0">
            <a:spAutoFit/>
          </a:bodyPr>
          <a:lstStyle/>
          <a:p>
            <a:pPr algn="ctr"/>
            <a:endParaRPr lang="en-US" sz="1600" b="1" u="sng" dirty="0" smtClean="0">
              <a:solidFill>
                <a:srgbClr val="002060"/>
              </a:solidFill>
            </a:endParaRPr>
          </a:p>
          <a:p>
            <a:pPr algn="ctr"/>
            <a:r>
              <a:rPr lang="en-US" sz="1600" b="1" u="sng" dirty="0" smtClean="0">
                <a:solidFill>
                  <a:srgbClr val="002060"/>
                </a:solidFill>
              </a:rPr>
              <a:t>References and Resources</a:t>
            </a:r>
          </a:p>
          <a:p>
            <a:endParaRPr lang="en-US" sz="1600" dirty="0" smtClean="0">
              <a:solidFill>
                <a:srgbClr val="002060"/>
              </a:solidFill>
            </a:endParaRPr>
          </a:p>
          <a:p>
            <a:r>
              <a:rPr lang="en-US" sz="1600" dirty="0" err="1" smtClean="0">
                <a:solidFill>
                  <a:srgbClr val="002060"/>
                </a:solidFill>
              </a:rPr>
              <a:t>AhernInk</a:t>
            </a:r>
            <a:r>
              <a:rPr lang="en-US" sz="1600" dirty="0" smtClean="0">
                <a:solidFill>
                  <a:srgbClr val="002060"/>
                </a:solidFill>
              </a:rPr>
              <a:t>: How to Build the Perfect Donor Newsletter: A checklist of stuff that really matters; Tom Ahern</a:t>
            </a:r>
          </a:p>
          <a:p>
            <a:endParaRPr lang="en-US" sz="1600" dirty="0" smtClean="0">
              <a:solidFill>
                <a:srgbClr val="002060"/>
              </a:solidFill>
            </a:endParaRPr>
          </a:p>
          <a:p>
            <a:r>
              <a:rPr lang="en-US" sz="1600" dirty="0" smtClean="0">
                <a:solidFill>
                  <a:srgbClr val="002060"/>
                </a:solidFill>
              </a:rPr>
              <a:t>Fought, Susie, Successful Direct Mail, Telephone &amp; Online Fundraising: Spicing Up Your Thank-You.</a:t>
            </a:r>
          </a:p>
          <a:p>
            <a:endParaRPr lang="en-US" sz="1600" dirty="0" smtClean="0">
              <a:solidFill>
                <a:srgbClr val="002060"/>
              </a:solidFill>
            </a:endParaRPr>
          </a:p>
          <a:p>
            <a:r>
              <a:rPr lang="en-US" sz="1600" dirty="0" smtClean="0">
                <a:solidFill>
                  <a:srgbClr val="002060"/>
                </a:solidFill>
              </a:rPr>
              <a:t>Hairston, Maxine, </a:t>
            </a:r>
            <a:r>
              <a:rPr lang="en-US" sz="1600" u="sng" dirty="0" smtClean="0">
                <a:solidFill>
                  <a:srgbClr val="002060"/>
                </a:solidFill>
              </a:rPr>
              <a:t>Contemporary Composition</a:t>
            </a:r>
            <a:r>
              <a:rPr lang="en-US" sz="1600" dirty="0" smtClean="0">
                <a:solidFill>
                  <a:srgbClr val="002060"/>
                </a:solidFill>
              </a:rPr>
              <a:t>, Fourth Edition, Houghton Mifflin Company, Boston.</a:t>
            </a:r>
          </a:p>
          <a:p>
            <a:endParaRPr lang="en-US" sz="1600" dirty="0" smtClean="0">
              <a:solidFill>
                <a:srgbClr val="002060"/>
              </a:solidFill>
            </a:endParaRPr>
          </a:p>
          <a:p>
            <a:r>
              <a:rPr lang="en-US" sz="1600" dirty="0" smtClean="0">
                <a:solidFill>
                  <a:srgbClr val="002060"/>
                </a:solidFill>
              </a:rPr>
              <a:t>Perry, Gail, MBA, CFRE, Fired-Up Fundraising: 2 Questions You’ve Got To Answer in Your Year-End Appeal Letter.</a:t>
            </a:r>
          </a:p>
          <a:p>
            <a:endParaRPr lang="en-US" sz="1600" dirty="0" smtClean="0">
              <a:solidFill>
                <a:srgbClr val="002060"/>
              </a:solidFill>
            </a:endParaRPr>
          </a:p>
          <a:p>
            <a:r>
              <a:rPr lang="en-US" sz="1600" dirty="0" smtClean="0">
                <a:solidFill>
                  <a:srgbClr val="002060"/>
                </a:solidFill>
              </a:rPr>
              <a:t>Perry, Gail, MBA, CFRE, Fired-Up Fundraising:  Crafting Fundraising Letters: What to Say Instead of “Programs and Services.”</a:t>
            </a:r>
          </a:p>
          <a:p>
            <a:endParaRPr lang="en-US" sz="1600" dirty="0">
              <a:solidFill>
                <a:srgbClr val="002060"/>
              </a:solidFill>
            </a:endParaRPr>
          </a:p>
          <a:p>
            <a:r>
              <a:rPr lang="en-US" sz="1600" dirty="0" smtClean="0">
                <a:solidFill>
                  <a:srgbClr val="002060"/>
                </a:solidFill>
              </a:rPr>
              <a:t>Warwick, Mal, Successful Direct Mail, Telephone &amp; Online Fundraising: Writing Persuasive Copy.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7391400" cy="4572000"/>
          </a:xfrm>
          <a:prstGeom prst="rect">
            <a:avLst/>
          </a:prstGeom>
          <a:noFill/>
        </p:spPr>
        <p:txBody>
          <a:bodyPr wrap="square" rtlCol="0">
            <a:spAutoFit/>
          </a:bodyPr>
          <a:lstStyle/>
          <a:p>
            <a:pPr algn="ctr"/>
            <a:r>
              <a:rPr lang="en-US" sz="7000" i="1" dirty="0" smtClean="0"/>
              <a:t>Proofread carefully to see if you any words out.</a:t>
            </a:r>
            <a:endParaRPr lang="en-US" sz="70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124200"/>
            <a:ext cx="4495800" cy="3416320"/>
          </a:xfrm>
          <a:prstGeom prst="rect">
            <a:avLst/>
          </a:prstGeom>
          <a:noFill/>
        </p:spPr>
        <p:txBody>
          <a:bodyPr wrap="square" rtlCol="0">
            <a:spAutoFit/>
          </a:bodyPr>
          <a:lstStyle/>
          <a:p>
            <a:pPr algn="ctr"/>
            <a:endParaRPr lang="en-US" dirty="0" smtClean="0"/>
          </a:p>
          <a:p>
            <a:pPr algn="ctr"/>
            <a:endParaRPr lang="en-US" dirty="0" smtClean="0"/>
          </a:p>
          <a:p>
            <a:pPr algn="ctr"/>
            <a:r>
              <a:rPr lang="en-US" dirty="0" smtClean="0"/>
              <a:t>Jan E. Stork</a:t>
            </a:r>
          </a:p>
          <a:p>
            <a:pPr algn="ctr"/>
            <a:r>
              <a:rPr lang="en-US" dirty="0" smtClean="0"/>
              <a:t>Regional Director</a:t>
            </a:r>
          </a:p>
          <a:p>
            <a:pPr algn="ctr"/>
            <a:r>
              <a:rPr lang="en-US" dirty="0" smtClean="0"/>
              <a:t>Make-A-Wish® Greater Pennsylvania </a:t>
            </a:r>
          </a:p>
          <a:p>
            <a:pPr algn="ctr"/>
            <a:r>
              <a:rPr lang="en-US" dirty="0" smtClean="0"/>
              <a:t>and Southern West Virginia</a:t>
            </a:r>
          </a:p>
          <a:p>
            <a:pPr algn="ctr"/>
            <a:r>
              <a:rPr lang="en-US" dirty="0" smtClean="0"/>
              <a:t>814.868.9474</a:t>
            </a:r>
          </a:p>
          <a:p>
            <a:pPr algn="ctr"/>
            <a:r>
              <a:rPr lang="en-US" dirty="0" smtClean="0"/>
              <a:t>Jstork@wishworld.org</a:t>
            </a:r>
          </a:p>
          <a:p>
            <a:pPr algn="ctr"/>
            <a:endParaRPr lang="en-US" dirty="0" smtClean="0"/>
          </a:p>
          <a:p>
            <a:pPr algn="ctr"/>
            <a:endParaRPr lang="en-US" dirty="0" smtClean="0"/>
          </a:p>
          <a:p>
            <a:pPr algn="ctr"/>
            <a:endParaRPr lang="en-US" dirty="0" smtClean="0"/>
          </a:p>
          <a:p>
            <a:pPr algn="ctr"/>
            <a:endParaRPr lang="en-US" dirty="0"/>
          </a:p>
        </p:txBody>
      </p:sp>
      <p:sp>
        <p:nvSpPr>
          <p:cNvPr id="3" name="TextBox 2"/>
          <p:cNvSpPr txBox="1"/>
          <p:nvPr/>
        </p:nvSpPr>
        <p:spPr>
          <a:xfrm>
            <a:off x="2057400" y="1143000"/>
            <a:ext cx="4724400" cy="1354217"/>
          </a:xfrm>
          <a:prstGeom prst="rect">
            <a:avLst/>
          </a:prstGeom>
          <a:noFill/>
          <a:ln w="6350">
            <a:solidFill>
              <a:schemeClr val="bg1"/>
            </a:solidFill>
          </a:ln>
        </p:spPr>
        <p:txBody>
          <a:bodyPr wrap="square" rtlCol="0">
            <a:spAutoFit/>
          </a:bodyPr>
          <a:lstStyle/>
          <a:p>
            <a:pPr algn="ctr"/>
            <a:r>
              <a:rPr lang="en-US" sz="1600" b="1" dirty="0" smtClean="0">
                <a:solidFill>
                  <a:srgbClr val="7030A0"/>
                </a:solidFill>
              </a:rPr>
              <a:t>Good Grammar Reference Books:</a:t>
            </a:r>
          </a:p>
          <a:p>
            <a:pPr algn="ctr"/>
            <a:endParaRPr lang="en-US" sz="1600" dirty="0" smtClean="0">
              <a:solidFill>
                <a:srgbClr val="7030A0"/>
              </a:solidFill>
            </a:endParaRPr>
          </a:p>
          <a:p>
            <a:pPr marL="228600" indent="-228600" algn="ctr"/>
            <a:r>
              <a:rPr lang="en-US" sz="1600" dirty="0" smtClean="0">
                <a:solidFill>
                  <a:srgbClr val="7030A0"/>
                </a:solidFill>
              </a:rPr>
              <a:t> </a:t>
            </a:r>
            <a:r>
              <a:rPr lang="en-US" sz="1600" u="sng" dirty="0" smtClean="0">
                <a:solidFill>
                  <a:srgbClr val="7030A0"/>
                </a:solidFill>
              </a:rPr>
              <a:t>The Gregg Reference Manual </a:t>
            </a:r>
            <a:r>
              <a:rPr lang="en-US" sz="1600" dirty="0" smtClean="0">
                <a:solidFill>
                  <a:srgbClr val="7030A0"/>
                </a:solidFill>
              </a:rPr>
              <a:t>by William A. Sabin</a:t>
            </a:r>
          </a:p>
          <a:p>
            <a:pPr marL="228600" indent="-228600" algn="ctr"/>
            <a:r>
              <a:rPr lang="en-US" sz="1600" dirty="0" smtClean="0">
                <a:solidFill>
                  <a:srgbClr val="7030A0"/>
                </a:solidFill>
              </a:rPr>
              <a:t> </a:t>
            </a:r>
            <a:r>
              <a:rPr lang="en-US" sz="1600" u="sng" dirty="0" smtClean="0">
                <a:solidFill>
                  <a:srgbClr val="7030A0"/>
                </a:solidFill>
              </a:rPr>
              <a:t>The Associated Press Style Guide</a:t>
            </a:r>
            <a:r>
              <a:rPr lang="en-US" sz="1600" dirty="0" smtClean="0">
                <a:solidFill>
                  <a:srgbClr val="7030A0"/>
                </a:solidFill>
              </a:rPr>
              <a:t>  </a:t>
            </a:r>
          </a:p>
          <a:p>
            <a:pPr algn="ctr"/>
            <a:endParaRPr lang="en-US" dirty="0" smtClean="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7772400" cy="5105400"/>
          </a:xfrm>
          <a:prstGeom prst="rect">
            <a:avLst/>
          </a:prstGeom>
          <a:noFill/>
        </p:spPr>
        <p:txBody>
          <a:bodyPr wrap="square" rtlCol="0">
            <a:spAutoFit/>
          </a:bodyPr>
          <a:lstStyle/>
          <a:p>
            <a:pPr algn="ctr"/>
            <a:r>
              <a:rPr lang="en-US" sz="4000" i="1" dirty="0" smtClean="0"/>
              <a:t>What are some time-honored “rules” of fundraising writing that you have been taught,  that you were told must always be followed, that you consistently put into practice with your appeals and acknowledgement letters?</a:t>
            </a:r>
            <a:endParaRPr lang="en-US" sz="4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315200" cy="4401205"/>
          </a:xfrm>
          <a:prstGeom prst="rect">
            <a:avLst/>
          </a:prstGeom>
          <a:noFill/>
        </p:spPr>
        <p:txBody>
          <a:bodyPr wrap="square" rtlCol="0">
            <a:spAutoFit/>
          </a:bodyPr>
          <a:lstStyle/>
          <a:p>
            <a:pPr algn="ctr"/>
            <a:r>
              <a:rPr lang="en-US" sz="4000" dirty="0" smtClean="0"/>
              <a:t>Today, we will challenge some of these rules.</a:t>
            </a:r>
          </a:p>
          <a:p>
            <a:pPr algn="ctr"/>
            <a:endParaRPr lang="en-US" sz="4000" dirty="0" smtClean="0"/>
          </a:p>
          <a:p>
            <a:pPr algn="ctr"/>
            <a:endParaRPr lang="en-US" sz="4000" dirty="0"/>
          </a:p>
          <a:p>
            <a:pPr algn="ctr"/>
            <a:r>
              <a:rPr lang="en-US" sz="4000" dirty="0" smtClean="0"/>
              <a:t>Hopefully, </a:t>
            </a:r>
          </a:p>
          <a:p>
            <a:pPr algn="ctr"/>
            <a:r>
              <a:rPr lang="en-US" sz="4000" dirty="0" smtClean="0"/>
              <a:t>tomorrow you will begin to break some of them.</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7467600" cy="553998"/>
          </a:xfrm>
          <a:prstGeom prst="rect">
            <a:avLst/>
          </a:prstGeom>
          <a:noFill/>
        </p:spPr>
        <p:txBody>
          <a:bodyPr wrap="square" rtlCol="0">
            <a:spAutoFit/>
          </a:bodyPr>
          <a:lstStyle/>
          <a:p>
            <a:pPr algn="ctr"/>
            <a:r>
              <a:rPr lang="en-US" sz="3000" b="1" u="sng" dirty="0" smtClean="0"/>
              <a:t>Rules NOT to be challenged</a:t>
            </a:r>
            <a:endParaRPr lang="en-US" sz="3000" b="1" u="sng" dirty="0"/>
          </a:p>
        </p:txBody>
      </p:sp>
      <p:sp>
        <p:nvSpPr>
          <p:cNvPr id="4" name="TextBox 3"/>
          <p:cNvSpPr txBox="1"/>
          <p:nvPr/>
        </p:nvSpPr>
        <p:spPr>
          <a:xfrm>
            <a:off x="228600" y="1371600"/>
            <a:ext cx="7696200" cy="5124480"/>
          </a:xfrm>
          <a:prstGeom prst="rect">
            <a:avLst/>
          </a:prstGeom>
          <a:noFill/>
        </p:spPr>
        <p:txBody>
          <a:bodyPr wrap="square" rtlCol="0">
            <a:spAutoFit/>
          </a:bodyPr>
          <a:lstStyle/>
          <a:p>
            <a:pPr marL="457200" indent="-457200">
              <a:spcAft>
                <a:spcPts val="1800"/>
              </a:spcAft>
              <a:buFont typeface="Wingdings" pitchFamily="2" charset="2"/>
              <a:buChar char="ü"/>
            </a:pPr>
            <a:r>
              <a:rPr lang="en-US" sz="2200" dirty="0" smtClean="0"/>
              <a:t>Your writing must be clear and easy to understand.</a:t>
            </a:r>
          </a:p>
          <a:p>
            <a:pPr marL="457200" indent="-457200">
              <a:spcAft>
                <a:spcPts val="1800"/>
              </a:spcAft>
              <a:buFont typeface="Wingdings" pitchFamily="2" charset="2"/>
              <a:buChar char="ü"/>
            </a:pPr>
            <a:r>
              <a:rPr lang="en-US" sz="2200" dirty="0" smtClean="0"/>
              <a:t>Your writing must be unified and well organized.</a:t>
            </a:r>
          </a:p>
          <a:p>
            <a:pPr marL="457200" indent="-457200">
              <a:spcAft>
                <a:spcPts val="1800"/>
              </a:spcAft>
              <a:buFont typeface="Wingdings" pitchFamily="2" charset="2"/>
              <a:buChar char="ü"/>
            </a:pPr>
            <a:r>
              <a:rPr lang="en-US" sz="2200" dirty="0" smtClean="0"/>
              <a:t>Your writing must be grammatically acceptable.</a:t>
            </a:r>
          </a:p>
          <a:p>
            <a:pPr marL="457200" indent="-457200">
              <a:spcAft>
                <a:spcPts val="1800"/>
              </a:spcAft>
              <a:buFont typeface="Wingdings" pitchFamily="2" charset="2"/>
              <a:buChar char="ü"/>
            </a:pPr>
            <a:r>
              <a:rPr lang="en-US" sz="2200" dirty="0" smtClean="0"/>
              <a:t>Your writing must have no spelling errors.</a:t>
            </a:r>
          </a:p>
          <a:p>
            <a:pPr marL="457200" indent="-457200">
              <a:spcAft>
                <a:spcPts val="1800"/>
              </a:spcAft>
              <a:buFont typeface="Wingdings" pitchFamily="2" charset="2"/>
              <a:buChar char="ü"/>
            </a:pPr>
            <a:r>
              <a:rPr lang="en-US" sz="2200" dirty="0" smtClean="0"/>
              <a:t>You must have at least one other person proofread your writing.</a:t>
            </a:r>
          </a:p>
          <a:p>
            <a:pPr marL="457200" indent="-457200">
              <a:spcAft>
                <a:spcPts val="1800"/>
              </a:spcAft>
              <a:buFont typeface="Wingdings" pitchFamily="2" charset="2"/>
              <a:buChar char="ü"/>
            </a:pPr>
            <a:r>
              <a:rPr lang="en-US" sz="2200" dirty="0" smtClean="0"/>
              <a:t>You must articulate your call to action.</a:t>
            </a:r>
          </a:p>
          <a:p>
            <a:pPr marL="457200" indent="-457200">
              <a:spcAft>
                <a:spcPts val="1800"/>
              </a:spcAft>
              <a:buFont typeface="Wingdings" pitchFamily="2" charset="2"/>
              <a:buChar char="ü"/>
            </a:pPr>
            <a:r>
              <a:rPr lang="en-US" sz="2200" dirty="0" smtClean="0"/>
              <a:t>Your writing must never compromise professional ethics.</a:t>
            </a:r>
            <a:endParaRPr lang="en-US" sz="2200" dirty="0"/>
          </a:p>
          <a:p>
            <a:pPr marL="457200" indent="-457200">
              <a:spcAft>
                <a:spcPts val="1800"/>
              </a:spcAft>
              <a:buFont typeface="Wingdings" pitchFamily="2" charset="2"/>
              <a:buChar char="ü"/>
            </a:pPr>
            <a:r>
              <a:rPr lang="en-US" sz="2200" dirty="0" smtClean="0"/>
              <a:t>You must know your audience.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229600" cy="430887"/>
          </a:xfrm>
          <a:prstGeom prst="rect">
            <a:avLst/>
          </a:prstGeom>
          <a:noFill/>
        </p:spPr>
        <p:txBody>
          <a:bodyPr wrap="square" rtlCol="0">
            <a:spAutoFit/>
          </a:bodyPr>
          <a:lstStyle/>
          <a:p>
            <a:r>
              <a:rPr lang="en-US" sz="2200" dirty="0" smtClean="0"/>
              <a:t>Who is your </a:t>
            </a:r>
            <a:r>
              <a:rPr lang="en-US" sz="2200" i="1" dirty="0" smtClean="0"/>
              <a:t>fundraising </a:t>
            </a:r>
            <a:r>
              <a:rPr lang="en-US" sz="2200" dirty="0" smtClean="0"/>
              <a:t>audience?</a:t>
            </a:r>
            <a:endParaRPr lang="en-US" sz="2200" dirty="0"/>
          </a:p>
        </p:txBody>
      </p:sp>
      <p:sp>
        <p:nvSpPr>
          <p:cNvPr id="3" name="TextBox 2"/>
          <p:cNvSpPr txBox="1"/>
          <p:nvPr/>
        </p:nvSpPr>
        <p:spPr>
          <a:xfrm>
            <a:off x="457200" y="838200"/>
            <a:ext cx="7620000" cy="5632311"/>
          </a:xfrm>
          <a:prstGeom prst="rect">
            <a:avLst/>
          </a:prstGeom>
          <a:noFill/>
        </p:spPr>
        <p:txBody>
          <a:bodyPr wrap="square" rtlCol="0">
            <a:spAutoFit/>
          </a:bodyPr>
          <a:lstStyle/>
          <a:p>
            <a:pPr>
              <a:lnSpc>
                <a:spcPct val="150000"/>
              </a:lnSpc>
              <a:buFont typeface="Wingdings" pitchFamily="2" charset="2"/>
              <a:buChar char="Ø"/>
            </a:pPr>
            <a:r>
              <a:rPr lang="en-US" dirty="0" smtClean="0"/>
              <a:t>NOT the general public!  Identify your specific target audience.</a:t>
            </a:r>
          </a:p>
          <a:p>
            <a:pPr>
              <a:lnSpc>
                <a:spcPct val="150000"/>
              </a:lnSpc>
              <a:buFont typeface="Wingdings" pitchFamily="2" charset="2"/>
              <a:buChar char="Ø"/>
            </a:pPr>
            <a:r>
              <a:rPr lang="en-US" dirty="0" smtClean="0"/>
              <a:t>Four Personalities </a:t>
            </a:r>
          </a:p>
          <a:p>
            <a:pPr lvl="1">
              <a:lnSpc>
                <a:spcPct val="150000"/>
              </a:lnSpc>
              <a:buFont typeface="Wingdings" pitchFamily="2" charset="2"/>
              <a:buChar char="Ø"/>
            </a:pPr>
            <a:r>
              <a:rPr lang="en-US" u="sng" dirty="0" smtClean="0"/>
              <a:t> The </a:t>
            </a:r>
            <a:r>
              <a:rPr lang="en-US" u="sng" dirty="0" err="1" smtClean="0"/>
              <a:t>Expressives</a:t>
            </a:r>
            <a:endParaRPr lang="en-US" u="sng" dirty="0" smtClean="0"/>
          </a:p>
          <a:p>
            <a:pPr lvl="1"/>
            <a:r>
              <a:rPr lang="en-US" dirty="0" smtClean="0"/>
              <a:t>Like bold statements, new directions, initiatives, bright ideas; they want to learn about the exciting things you’re up to and they are easily bored.</a:t>
            </a:r>
            <a:endParaRPr lang="en-US" dirty="0"/>
          </a:p>
          <a:p>
            <a:pPr lvl="1">
              <a:lnSpc>
                <a:spcPct val="150000"/>
              </a:lnSpc>
              <a:buFont typeface="Wingdings" pitchFamily="2" charset="2"/>
              <a:buChar char="Ø"/>
            </a:pPr>
            <a:r>
              <a:rPr lang="en-US" u="sng" dirty="0" smtClean="0"/>
              <a:t> The </a:t>
            </a:r>
            <a:r>
              <a:rPr lang="en-US" u="sng" dirty="0" err="1" smtClean="0"/>
              <a:t>Analyticals</a:t>
            </a:r>
            <a:endParaRPr lang="en-US" u="sng" dirty="0" smtClean="0"/>
          </a:p>
          <a:p>
            <a:pPr lvl="1"/>
            <a:r>
              <a:rPr lang="en-US" dirty="0" smtClean="0"/>
              <a:t>Crave facts, welcome documentation, statistics</a:t>
            </a:r>
            <a:r>
              <a:rPr lang="en-US" dirty="0"/>
              <a:t> </a:t>
            </a:r>
            <a:r>
              <a:rPr lang="en-US" dirty="0" smtClean="0"/>
              <a:t>and testimonials; they need proof and have trouble deciding.</a:t>
            </a:r>
          </a:p>
          <a:p>
            <a:pPr lvl="1">
              <a:lnSpc>
                <a:spcPct val="150000"/>
              </a:lnSpc>
              <a:buFont typeface="Wingdings" pitchFamily="2" charset="2"/>
              <a:buChar char="Ø"/>
            </a:pPr>
            <a:r>
              <a:rPr lang="en-US" u="sng" dirty="0" smtClean="0"/>
              <a:t> The Bottom-liners</a:t>
            </a:r>
          </a:p>
          <a:p>
            <a:pPr lvl="1"/>
            <a:r>
              <a:rPr lang="en-US" dirty="0" smtClean="0"/>
              <a:t>Value brevity and like summaries; they want to be told their task and they make quick decisions.</a:t>
            </a:r>
          </a:p>
          <a:p>
            <a:pPr lvl="1">
              <a:lnSpc>
                <a:spcPct val="150000"/>
              </a:lnSpc>
              <a:buFont typeface="Wingdings" pitchFamily="2" charset="2"/>
              <a:buChar char="Ø"/>
            </a:pPr>
            <a:r>
              <a:rPr lang="en-US" u="sng" dirty="0" smtClean="0"/>
              <a:t> The </a:t>
            </a:r>
            <a:r>
              <a:rPr lang="en-US" u="sng" dirty="0" err="1" smtClean="0"/>
              <a:t>Amiables</a:t>
            </a:r>
            <a:endParaRPr lang="en-US" u="sng" dirty="0" smtClean="0"/>
          </a:p>
          <a:p>
            <a:pPr lvl="1"/>
            <a:r>
              <a:rPr lang="en-US" dirty="0" smtClean="0"/>
              <a:t>Value relationships above all and want to be your friend and family; they respond to heavy use of “you” and warmhearted pictures.</a:t>
            </a:r>
          </a:p>
          <a:p>
            <a:pPr>
              <a:buFont typeface="Wingdings" pitchFamily="2" charset="2"/>
              <a:buChar char="Ø"/>
            </a:pPr>
            <a:endParaRPr lang="en-US" dirty="0"/>
          </a:p>
        </p:txBody>
      </p:sp>
      <p:sp>
        <p:nvSpPr>
          <p:cNvPr id="4" name="TextBox 3"/>
          <p:cNvSpPr txBox="1"/>
          <p:nvPr/>
        </p:nvSpPr>
        <p:spPr>
          <a:xfrm>
            <a:off x="4572000" y="6172200"/>
            <a:ext cx="3429000" cy="523220"/>
          </a:xfrm>
          <a:prstGeom prst="rect">
            <a:avLst/>
          </a:prstGeom>
          <a:noFill/>
        </p:spPr>
        <p:txBody>
          <a:bodyPr wrap="square" rtlCol="0">
            <a:spAutoFit/>
          </a:bodyPr>
          <a:lstStyle/>
          <a:p>
            <a:pPr algn="r"/>
            <a:r>
              <a:rPr lang="en-US" sz="1400" i="1" dirty="0" smtClean="0"/>
              <a:t>Source: Tom Ahern, </a:t>
            </a:r>
            <a:r>
              <a:rPr lang="en-US" sz="1400" i="1" dirty="0" err="1" smtClean="0"/>
              <a:t>AhernInk</a:t>
            </a:r>
            <a:r>
              <a:rPr lang="en-US" sz="1400" i="1" dirty="0" smtClean="0"/>
              <a:t>: How to Build the Perfect Donor Newsletter</a:t>
            </a:r>
            <a:endParaRPr lang="en-US" sz="1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143000"/>
          <a:ext cx="7467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457200"/>
            <a:ext cx="7772400" cy="553998"/>
          </a:xfrm>
          <a:prstGeom prst="rect">
            <a:avLst/>
          </a:prstGeom>
          <a:noFill/>
        </p:spPr>
        <p:txBody>
          <a:bodyPr wrap="square" rtlCol="0">
            <a:spAutoFit/>
          </a:bodyPr>
          <a:lstStyle/>
          <a:p>
            <a:pPr algn="ctr"/>
            <a:r>
              <a:rPr lang="en-US" sz="3000" dirty="0" smtClean="0"/>
              <a:t>The Power of Persuasive Copy</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2137_173145489489143_1655576395_n.jpg"/>
          <p:cNvPicPr>
            <a:picLocks noChangeAspect="1"/>
          </p:cNvPicPr>
          <p:nvPr/>
        </p:nvPicPr>
        <p:blipFill>
          <a:blip r:embed="rId3" cstate="print"/>
          <a:stretch>
            <a:fillRect/>
          </a:stretch>
        </p:blipFill>
        <p:spPr>
          <a:xfrm>
            <a:off x="457200" y="838200"/>
            <a:ext cx="7315200" cy="513588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4446</TotalTime>
  <Words>2654</Words>
  <Application>Microsoft Office PowerPoint</Application>
  <PresentationFormat>On-screen Show (4:3)</PresentationFormat>
  <Paragraphs>234</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Opulent</vt:lpstr>
      <vt:lpstr>Acrobat Document</vt:lpstr>
      <vt:lpstr>Adobe Acrobat Document</vt:lpstr>
      <vt:lpstr>The Art and Science of Persuasive Writing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Tami Netkowicz</dc:creator>
  <cp:lastModifiedBy>Jan</cp:lastModifiedBy>
  <cp:revision>33</cp:revision>
  <dcterms:created xsi:type="dcterms:W3CDTF">2012-09-25T16:45:21Z</dcterms:created>
  <dcterms:modified xsi:type="dcterms:W3CDTF">2013-05-30T16:02:05Z</dcterms:modified>
</cp:coreProperties>
</file>